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1" r:id="rId3"/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Ubuntu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Lobster"/>
      <p:regular r:id="rId53"/>
    </p:embeddedFont>
    <p:embeddedFont>
      <p:font typeface="Gloria Hallelujah"/>
      <p:regular r:id="rId54"/>
    </p:embeddedFont>
    <p:embeddedFont>
      <p:font typeface="Cantarell"/>
      <p:regular r:id="rId55"/>
      <p:bold r:id="rId56"/>
      <p:italic r:id="rId57"/>
      <p:boldItalic r:id="rId58"/>
    </p:embeddedFont>
    <p:embeddedFont>
      <p:font typeface="Coming Soon"/>
      <p:regular r:id="rId59"/>
    </p:embeddedFont>
    <p:embeddedFont>
      <p:font typeface="Indie Flower"/>
      <p:regular r:id="rId60"/>
    </p:embeddedFont>
    <p:embeddedFont>
      <p:font typeface="Chelsea Market"/>
      <p:regular r:id="rId61"/>
    </p:embeddedFont>
    <p:embeddedFont>
      <p:font typeface="Droid Sans"/>
      <p:regular r:id="rId62"/>
      <p:bold r:id="rId63"/>
    </p:embeddedFont>
    <p:embeddedFont>
      <p:font typeface="Droid Serif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Ubuntu-bold.fntdata"/><Relationship Id="rId45" Type="http://schemas.openxmlformats.org/officeDocument/2006/relationships/font" Target="fonts/Ubuntu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Ubuntu-boldItalic.fntdata"/><Relationship Id="rId47" Type="http://schemas.openxmlformats.org/officeDocument/2006/relationships/font" Target="fonts/Ubuntu-italic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DroidSans-regular.fntdata"/><Relationship Id="rId61" Type="http://schemas.openxmlformats.org/officeDocument/2006/relationships/font" Target="fonts/ChelseaMarket-regular.fntdata"/><Relationship Id="rId20" Type="http://schemas.openxmlformats.org/officeDocument/2006/relationships/slide" Target="slides/slide14.xml"/><Relationship Id="rId64" Type="http://schemas.openxmlformats.org/officeDocument/2006/relationships/font" Target="fonts/DroidSerif-regular.fntdata"/><Relationship Id="rId63" Type="http://schemas.openxmlformats.org/officeDocument/2006/relationships/font" Target="fonts/DroidSans-bold.fntdata"/><Relationship Id="rId22" Type="http://schemas.openxmlformats.org/officeDocument/2006/relationships/slide" Target="slides/slide16.xml"/><Relationship Id="rId66" Type="http://schemas.openxmlformats.org/officeDocument/2006/relationships/font" Target="fonts/DroidSerif-italic.fntdata"/><Relationship Id="rId21" Type="http://schemas.openxmlformats.org/officeDocument/2006/relationships/slide" Target="slides/slide15.xml"/><Relationship Id="rId65" Type="http://schemas.openxmlformats.org/officeDocument/2006/relationships/font" Target="fonts/DroidSerif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DroidSerif-boldItalic.fntdata"/><Relationship Id="rId60" Type="http://schemas.openxmlformats.org/officeDocument/2006/relationships/font" Target="fonts/IndieFlower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Lobster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55" Type="http://schemas.openxmlformats.org/officeDocument/2006/relationships/font" Target="fonts/Cantarell-regular.fntdata"/><Relationship Id="rId10" Type="http://schemas.openxmlformats.org/officeDocument/2006/relationships/slide" Target="slides/slide4.xml"/><Relationship Id="rId54" Type="http://schemas.openxmlformats.org/officeDocument/2006/relationships/font" Target="fonts/GloriaHallelujah-regular.fntdata"/><Relationship Id="rId13" Type="http://schemas.openxmlformats.org/officeDocument/2006/relationships/slide" Target="slides/slide7.xml"/><Relationship Id="rId57" Type="http://schemas.openxmlformats.org/officeDocument/2006/relationships/font" Target="fonts/Cantarell-italic.fntdata"/><Relationship Id="rId12" Type="http://schemas.openxmlformats.org/officeDocument/2006/relationships/slide" Target="slides/slide6.xml"/><Relationship Id="rId56" Type="http://schemas.openxmlformats.org/officeDocument/2006/relationships/font" Target="fonts/Cantarell-bold.fntdata"/><Relationship Id="rId15" Type="http://schemas.openxmlformats.org/officeDocument/2006/relationships/slide" Target="slides/slide9.xml"/><Relationship Id="rId59" Type="http://schemas.openxmlformats.org/officeDocument/2006/relationships/font" Target="fonts/ComingSoon-regular.fntdata"/><Relationship Id="rId14" Type="http://schemas.openxmlformats.org/officeDocument/2006/relationships/slide" Target="slides/slide8.xml"/><Relationship Id="rId58" Type="http://schemas.openxmlformats.org/officeDocument/2006/relationships/font" Target="fonts/Cantarell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1" i="0" lang="es-419" sz="1100" u="none" cap="none" strike="noStrike"/>
              <a:t>Estadística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1100" u="none" cap="none" strike="noStrike"/>
              <a:t>Permite tomar decisiones confiables cuando prevalecen condiciones de incertidumbre.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1" i="0" lang="es-419" sz="1100" u="none" cap="none" strike="noStrike"/>
              <a:t>E. Descriptiva.- </a:t>
            </a:r>
            <a:r>
              <a:rPr b="0" i="0" lang="es-419" sz="1100" u="none" cap="none" strike="noStrike"/>
              <a:t>se ocupa del resumen de los datos recolectados, da una idea general de la población.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s-419" sz="1100" u="none" cap="none" strike="noStrike"/>
              <a:t>E. inferencial</a:t>
            </a:r>
            <a:r>
              <a:rPr b="0" i="0" lang="es-419" sz="1100" u="none" cap="none" strike="noStrike"/>
              <a:t>.- proceso de estimación análisis y prueba de hipótesis para llegar a conclusiones con base científica para la toma de decisiones.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 flipH="1" rot="10800000">
            <a:off x="0" y="3093233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/>
          <p:nvPr>
            <p:ph type="ctrTitle"/>
          </p:nvPr>
        </p:nvSpPr>
        <p:spPr>
          <a:xfrm>
            <a:off x="685800" y="1300757"/>
            <a:ext cx="7772400" cy="1684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b="1" sz="7200">
                <a:solidFill>
                  <a:schemeClr val="dk2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b="1" sz="7200">
                <a:solidFill>
                  <a:schemeClr val="dk2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b="1" sz="7200">
                <a:solidFill>
                  <a:schemeClr val="dk2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b="1" sz="7200">
                <a:solidFill>
                  <a:schemeClr val="dk2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b="1" sz="7200">
                <a:solidFill>
                  <a:schemeClr val="dk2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b="1" sz="7200">
                <a:solidFill>
                  <a:schemeClr val="dk2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b="1" sz="7200">
                <a:solidFill>
                  <a:schemeClr val="dk2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b="1"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685800" y="3093357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460499"/>
            <a:ext cx="4030200" cy="346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656667" y="1461908"/>
            <a:ext cx="4030200" cy="346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406308"/>
            <a:ext cx="8686800" cy="519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4406308"/>
            <a:ext cx="8229600" cy="51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685800" y="1583341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685800" y="2840052"/>
            <a:ext cx="7772400" cy="78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4406308"/>
            <a:ext cx="8229600" cy="5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gif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image" Target="../media/image31.png"/><Relationship Id="rId5" Type="http://schemas.openxmlformats.org/officeDocument/2006/relationships/hyperlink" Target="https://www.datacamp.com/" TargetMode="External"/><Relationship Id="rId6" Type="http://schemas.openxmlformats.org/officeDocument/2006/relationships/hyperlink" Target="http://r4ds.had.co.nz/" TargetMode="External"/><Relationship Id="rId7" Type="http://schemas.openxmlformats.org/officeDocument/2006/relationships/hyperlink" Target="https://www.edx.org/course/introduction-r-data-science-microsoft-dat204x-0" TargetMode="External"/><Relationship Id="rId8" Type="http://schemas.openxmlformats.org/officeDocument/2006/relationships/hyperlink" Target="https://www.coursera.org/learn/r-programming#syllabu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gif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gif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gif"/><Relationship Id="rId4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gif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gif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gif"/><Relationship Id="rId4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gif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gif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9.png"/><Relationship Id="rId13" Type="http://schemas.openxmlformats.org/officeDocument/2006/relationships/image" Target="../media/image22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675150" y="1733025"/>
            <a:ext cx="7946099" cy="7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Lenguaje </a:t>
            </a:r>
            <a:r>
              <a:rPr b="1" i="1" lang="es-419" sz="56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Herramienta para  la Investigación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725475" y="4192925"/>
            <a:ext cx="7124399" cy="7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b="0" i="0" lang="es-419" sz="2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Universidad Nacional Agraria. La Molina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b="0" i="0" lang="es-419" sz="2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Lic. Omar Benites          Ing. Flavio Lozano           </a:t>
            </a:r>
          </a:p>
        </p:txBody>
      </p:sp>
      <p:sp>
        <p:nvSpPr>
          <p:cNvPr id="97" name="Shape 97"/>
          <p:cNvSpPr/>
          <p:nvPr/>
        </p:nvSpPr>
        <p:spPr>
          <a:xfrm>
            <a:off x="0" y="-51300"/>
            <a:ext cx="9144000" cy="17451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8700" y="-40525"/>
            <a:ext cx="1608672" cy="16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200" y="782975"/>
            <a:ext cx="8403275" cy="43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-51300"/>
            <a:ext cx="9144000" cy="775799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207750" y="724575"/>
            <a:ext cx="8493299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3000" u="none" cap="none" strike="noStrike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Aprendiendo R: </a:t>
            </a:r>
            <a:r>
              <a:rPr b="0" i="0" lang="es-419" sz="3000" u="none" cap="none" strike="noStrike">
                <a:solidFill>
                  <a:srgbClr val="1155CC"/>
                </a:solidFill>
                <a:latin typeface="Lobster"/>
                <a:ea typeface="Lobster"/>
                <a:cs typeface="Lobster"/>
                <a:sym typeface="Lobster"/>
              </a:rPr>
              <a:t>Cuando empiezo a usar R</a:t>
            </a:r>
          </a:p>
        </p:txBody>
      </p:sp>
      <p:pic>
        <p:nvPicPr>
          <p:cNvPr descr="EscudoUNALM02.gif"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775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Shape 189"/>
          <p:cNvGrpSpPr/>
          <p:nvPr/>
        </p:nvGrpSpPr>
        <p:grpSpPr>
          <a:xfrm>
            <a:off x="5841450" y="1823199"/>
            <a:ext cx="2547224" cy="3091699"/>
            <a:chOff x="5841450" y="1823199"/>
            <a:chExt cx="2547224" cy="3091699"/>
          </a:xfrm>
        </p:grpSpPr>
        <p:grpSp>
          <p:nvGrpSpPr>
            <p:cNvPr id="190" name="Shape 190"/>
            <p:cNvGrpSpPr/>
            <p:nvPr/>
          </p:nvGrpSpPr>
          <p:grpSpPr>
            <a:xfrm>
              <a:off x="5841450" y="1823199"/>
              <a:ext cx="2547224" cy="3091699"/>
              <a:chOff x="5841450" y="1823199"/>
              <a:chExt cx="2547224" cy="3091699"/>
            </a:xfrm>
          </p:grpSpPr>
          <p:sp>
            <p:nvSpPr>
              <p:cNvPr id="191" name="Shape 191"/>
              <p:cNvSpPr/>
              <p:nvPr/>
            </p:nvSpPr>
            <p:spPr>
              <a:xfrm>
                <a:off x="6386925" y="4607800"/>
                <a:ext cx="1568700" cy="247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Realidad</a:t>
                </a:r>
              </a:p>
            </p:txBody>
          </p:sp>
          <p:pic>
            <p:nvPicPr>
              <p:cNvPr id="192" name="Shape 19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41450" y="1823199"/>
                <a:ext cx="2547224" cy="3091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3" name="Shape 193"/>
            <p:cNvSpPr/>
            <p:nvPr/>
          </p:nvSpPr>
          <p:spPr>
            <a:xfrm>
              <a:off x="6306350" y="4623700"/>
              <a:ext cx="1626900" cy="247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s-419" sz="1800"/>
                <a:t>Realidad</a:t>
              </a:r>
            </a:p>
          </p:txBody>
        </p:sp>
      </p:grpSp>
      <p:grpSp>
        <p:nvGrpSpPr>
          <p:cNvPr id="194" name="Shape 194"/>
          <p:cNvGrpSpPr/>
          <p:nvPr/>
        </p:nvGrpSpPr>
        <p:grpSpPr>
          <a:xfrm>
            <a:off x="1143000" y="1355775"/>
            <a:ext cx="2708233" cy="3635325"/>
            <a:chOff x="1143000" y="1355775"/>
            <a:chExt cx="2708233" cy="3635325"/>
          </a:xfrm>
        </p:grpSpPr>
        <p:pic>
          <p:nvPicPr>
            <p:cNvPr id="195" name="Shape 1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43000" y="1899400"/>
              <a:ext cx="2708233" cy="309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Shape 196"/>
            <p:cNvSpPr/>
            <p:nvPr/>
          </p:nvSpPr>
          <p:spPr>
            <a:xfrm>
              <a:off x="1677500" y="1355775"/>
              <a:ext cx="1714500" cy="39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s-419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Expectativa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1420"/>
            <a:ext cx="9144000" cy="430265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203" name="Shape 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0" y="-51300"/>
            <a:ext cx="9144000" cy="775799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Shape 209"/>
          <p:cNvGrpSpPr/>
          <p:nvPr/>
        </p:nvGrpSpPr>
        <p:grpSpPr>
          <a:xfrm>
            <a:off x="630275" y="762650"/>
            <a:ext cx="7513274" cy="1308248"/>
            <a:chOff x="630275" y="762650"/>
            <a:chExt cx="7513274" cy="1308248"/>
          </a:xfrm>
        </p:grpSpPr>
        <p:pic>
          <p:nvPicPr>
            <p:cNvPr id="210" name="Shape 2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96100" y="762650"/>
              <a:ext cx="1247449" cy="1308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Shape 211"/>
            <p:cNvSpPr txBox="1"/>
            <p:nvPr/>
          </p:nvSpPr>
          <p:spPr>
            <a:xfrm>
              <a:off x="630275" y="1091725"/>
              <a:ext cx="6482700" cy="75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Lobster"/>
                <a:buChar char="●"/>
              </a:pPr>
              <a:r>
                <a:rPr b="0" i="0" lang="es-419" sz="1400" u="none" cap="none" strike="noStrike">
                  <a:solidFill>
                    <a:schemeClr val="dk1"/>
                  </a:solidFill>
                  <a:latin typeface="Lobster"/>
                  <a:ea typeface="Lobster"/>
                  <a:cs typeface="Lobster"/>
                  <a:sym typeface="Lobster"/>
                </a:rPr>
                <a:t>No desanimarse si no funcionan las cosas, siempre síguelo intentando.</a:t>
              </a:r>
            </a:p>
          </p:txBody>
        </p:sp>
      </p:grpSp>
      <p:grpSp>
        <p:nvGrpSpPr>
          <p:cNvPr id="212" name="Shape 212"/>
          <p:cNvGrpSpPr/>
          <p:nvPr/>
        </p:nvGrpSpPr>
        <p:grpSpPr>
          <a:xfrm>
            <a:off x="650200" y="1801525"/>
            <a:ext cx="7852425" cy="2233399"/>
            <a:chOff x="650200" y="1801525"/>
            <a:chExt cx="7852425" cy="2233399"/>
          </a:xfrm>
        </p:grpSpPr>
        <p:pic>
          <p:nvPicPr>
            <p:cNvPr id="213" name="Shape 2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77800" y="2155775"/>
              <a:ext cx="1324825" cy="1879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Shape 214"/>
            <p:cNvSpPr txBox="1"/>
            <p:nvPr/>
          </p:nvSpPr>
          <p:spPr>
            <a:xfrm>
              <a:off x="650200" y="1801525"/>
              <a:ext cx="6482700" cy="1552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Droid Sans"/>
                <a:buChar char="●"/>
              </a:pPr>
              <a:r>
                <a:rPr b="0" i="0" lang="es-419" sz="1400" u="none" cap="none" strike="noStrike">
                  <a:solidFill>
                    <a:schemeClr val="dk1"/>
                  </a:solidFill>
                  <a:latin typeface="Droid Sans"/>
                  <a:ea typeface="Droid Sans"/>
                  <a:cs typeface="Droid Sans"/>
                  <a:sym typeface="Droid Sans"/>
                </a:rPr>
                <a:t>Buscar cursos en línea gratuitos</a:t>
              </a:r>
            </a:p>
            <a:p>
              <a:pPr indent="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s-419" sz="1400" u="sng" cap="none" strike="noStrike">
                  <a:solidFill>
                    <a:schemeClr val="hlink"/>
                  </a:solidFill>
                  <a:latin typeface="Droid Sans"/>
                  <a:ea typeface="Droid Sans"/>
                  <a:cs typeface="Droid Sans"/>
                  <a:sym typeface="Droid Sans"/>
                  <a:hlinkClick r:id="rId5"/>
                </a:rPr>
                <a:t>https://www.datacamp.com/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</a:rPr>
                <a:t>		</a:t>
              </a:r>
              <a:r>
                <a:rPr b="0" i="0" lang="es-419" sz="1400" u="sng" cap="none" strike="noStrike">
                  <a:solidFill>
                    <a:schemeClr val="hlink"/>
                  </a:solidFill>
                  <a:latin typeface="Droid Sans"/>
                  <a:ea typeface="Droid Sans"/>
                  <a:cs typeface="Droid Sans"/>
                  <a:sym typeface="Droid Sans"/>
                  <a:hlinkClick r:id="rId6"/>
                </a:rPr>
                <a:t>http://r4ds.had.co.nz/</a:t>
              </a:r>
            </a:p>
            <a:p>
              <a:pPr indent="-76200" lvl="0" marL="9144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s-419" sz="1400" u="sng" cap="none" strike="noStrike">
                  <a:solidFill>
                    <a:schemeClr val="hlink"/>
                  </a:solidFill>
                  <a:latin typeface="Droid Sans"/>
                  <a:ea typeface="Droid Sans"/>
                  <a:cs typeface="Droid Sans"/>
                  <a:sym typeface="Droid Sans"/>
                  <a:hlinkClick r:id="rId7"/>
                </a:rPr>
                <a:t>https://www.edx.org/course/introduction-r-data-science-microsoft-dat204x-0</a:t>
              </a:r>
            </a:p>
            <a:p>
              <a:pPr indent="-76200" lvl="0" marL="9144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s-419" sz="1400" u="sng" cap="none" strike="noStrike">
                  <a:solidFill>
                    <a:schemeClr val="hlink"/>
                  </a:solidFill>
                  <a:latin typeface="Droid Sans"/>
                  <a:ea typeface="Droid Sans"/>
                  <a:cs typeface="Droid Sans"/>
                  <a:sym typeface="Droid Sans"/>
                  <a:hlinkClick r:id="rId8"/>
                </a:rPr>
                <a:t>https://www.coursera.org/learn/r-programming#syllabus</a:t>
              </a:r>
            </a:p>
          </p:txBody>
        </p:sp>
      </p:grpSp>
      <p:grpSp>
        <p:nvGrpSpPr>
          <p:cNvPr id="215" name="Shape 215"/>
          <p:cNvGrpSpPr/>
          <p:nvPr/>
        </p:nvGrpSpPr>
        <p:grpSpPr>
          <a:xfrm>
            <a:off x="806850" y="3226649"/>
            <a:ext cx="6482700" cy="1750173"/>
            <a:chOff x="806850" y="3226650"/>
            <a:chExt cx="6482700" cy="1750173"/>
          </a:xfrm>
        </p:grpSpPr>
        <p:pic>
          <p:nvPicPr>
            <p:cNvPr id="216" name="Shape 2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90624" y="3668575"/>
              <a:ext cx="5362673" cy="1308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Shape 217"/>
            <p:cNvSpPr txBox="1"/>
            <p:nvPr/>
          </p:nvSpPr>
          <p:spPr>
            <a:xfrm>
              <a:off x="806850" y="3226650"/>
              <a:ext cx="6482700" cy="75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helsea Market"/>
                <a:buChar char="●"/>
              </a:pPr>
              <a:r>
                <a:rPr b="1" i="0" lang="es-419" sz="1400" u="none" cap="none" strike="noStrike">
                  <a:solidFill>
                    <a:srgbClr val="000000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Cuando tengas dudas, recuerda que siempre tienes un amigo: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448525" y="506475"/>
            <a:ext cx="8521500" cy="40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8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b="0" i="0" lang="es-419" sz="8000" u="none" cap="none" strike="noStrike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80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1-Introducción</a:t>
            </a:r>
            <a:r>
              <a:rPr b="0" i="0" lang="es-419" sz="120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b="0" i="0" lang="es-419" sz="12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  <p:pic>
        <p:nvPicPr>
          <p:cNvPr descr="EscudoUNALM02.gif"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85650" y="4026675"/>
            <a:ext cx="247500" cy="20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000" y="-33761"/>
            <a:ext cx="9212448" cy="52110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1817950" y="1586975"/>
            <a:ext cx="2999100" cy="585299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tarell"/>
              <a:buAutoNum type="arabicParenR"/>
            </a:pPr>
            <a:r>
              <a:rPr b="1" i="0" lang="es-419" sz="20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Editor de Código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1438800" y="4086875"/>
            <a:ext cx="4060500" cy="712499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20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2) Consola: Muestra los resultados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7146875" y="1586975"/>
            <a:ext cx="1760699" cy="712499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20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3) 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Ambiente de Variables</a:t>
            </a:r>
          </a:p>
        </p:txBody>
      </p:sp>
      <p:sp>
        <p:nvSpPr>
          <p:cNvPr id="234" name="Shape 234"/>
          <p:cNvSpPr/>
          <p:nvPr/>
        </p:nvSpPr>
        <p:spPr>
          <a:xfrm>
            <a:off x="-62350" y="3598075"/>
            <a:ext cx="776699" cy="585299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6955550" y="3320200"/>
            <a:ext cx="1868399" cy="16655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20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4)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20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-Librerias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20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-Archivos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20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-Gráficos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20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-Ayuda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431200" y="808475"/>
            <a:ext cx="8486100" cy="4126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Componentes del Lenguaje </a:t>
            </a:r>
            <a:r>
              <a:rPr b="0" i="1" lang="es-419" sz="3000" u="none" cap="none" strike="noStrike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b="1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El editor</a:t>
            </a:r>
            <a:r>
              <a:rPr b="0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donde codificamos.</a:t>
            </a: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15384"/>
              <a:buFont typeface="Ubuntu"/>
              <a:buAutoNum type="arabicPeriod"/>
            </a:pPr>
            <a:r>
              <a:rPr b="1" i="0" lang="es-419" sz="2600" u="none" cap="none" strike="noStrike">
                <a:solidFill>
                  <a:srgbClr val="3C78D8"/>
                </a:solidFill>
                <a:latin typeface="Ubuntu"/>
                <a:ea typeface="Ubuntu"/>
                <a:cs typeface="Ubuntu"/>
                <a:sym typeface="Ubuntu"/>
              </a:rPr>
              <a:t>La consola</a:t>
            </a:r>
            <a:r>
              <a:rPr b="0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donde operamos y vemos el resultado (empieza con el simbolo </a:t>
            </a:r>
            <a:r>
              <a:rPr b="1" i="0" lang="es-419" sz="3000" u="none" cap="none" strike="noStrike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&gt;</a:t>
            </a:r>
            <a:r>
              <a:rPr b="0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).</a:t>
            </a: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b="1" i="0" lang="es-419" sz="2600" u="none" cap="none" strike="noStrike">
                <a:solidFill>
                  <a:srgbClr val="BF9000"/>
                </a:solidFill>
                <a:latin typeface="Ubuntu"/>
                <a:ea typeface="Ubuntu"/>
                <a:cs typeface="Ubuntu"/>
                <a:sym typeface="Ubuntu"/>
              </a:rPr>
              <a:t>Ambiente de Variables</a:t>
            </a:r>
            <a:r>
              <a:rPr b="0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de las variables (luego explicaremos)</a:t>
            </a: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b="0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El visualizador de </a:t>
            </a:r>
            <a:r>
              <a:rPr b="1" i="0" lang="es-419" sz="2600" u="none" cap="none" strike="noStrike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librerías</a:t>
            </a:r>
            <a:r>
              <a:rPr b="0" i="0" lang="es-419" sz="2600" u="none" cap="none" strike="noStrike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b="1" i="0" lang="es-419" sz="2600" u="none" cap="none" strike="noStrike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paquetes</a:t>
            </a:r>
            <a:r>
              <a:rPr b="0" i="0" lang="es-419" sz="2600" u="none" cap="none" strike="noStrike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), </a:t>
            </a:r>
            <a:r>
              <a:rPr b="1" i="0" lang="es-419" sz="2600" u="none" cap="none" strike="noStrike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archivos</a:t>
            </a:r>
            <a:r>
              <a:rPr b="0" i="0" lang="es-419" sz="2600" u="none" cap="none" strike="noStrike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b="1" i="0" lang="es-419" sz="2600" u="none" cap="none" strike="noStrike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gráficos</a:t>
            </a:r>
            <a:r>
              <a:rPr b="1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r>
              <a:rPr b="0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404100" y="986925"/>
            <a:ext cx="4727100" cy="7541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La Consola en R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04250" y="1859650"/>
            <a:ext cx="4727100" cy="2867399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&gt; 1+1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[1] 2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&gt; 50-56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[1] -6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&gt; 10*20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[1] ?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&gt; 10/2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[1] &gt;?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grpSp>
        <p:nvGrpSpPr>
          <p:cNvPr id="250" name="Shape 250"/>
          <p:cNvGrpSpPr/>
          <p:nvPr/>
        </p:nvGrpSpPr>
        <p:grpSpPr>
          <a:xfrm>
            <a:off x="416425" y="1958350"/>
            <a:ext cx="5413499" cy="213899"/>
            <a:chOff x="416425" y="1958350"/>
            <a:chExt cx="5413499" cy="213899"/>
          </a:xfrm>
        </p:grpSpPr>
        <p:sp>
          <p:nvSpPr>
            <p:cNvPr id="251" name="Shape 251"/>
            <p:cNvSpPr/>
            <p:nvPr/>
          </p:nvSpPr>
          <p:spPr>
            <a:xfrm>
              <a:off x="416425" y="1958350"/>
              <a:ext cx="258900" cy="213899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" name="Shape 252"/>
            <p:cNvCxnSpPr/>
            <p:nvPr/>
          </p:nvCxnSpPr>
          <p:spPr>
            <a:xfrm flipH="1" rot="10800000">
              <a:off x="675325" y="2059599"/>
              <a:ext cx="5154599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grpSp>
        <p:nvGrpSpPr>
          <p:cNvPr id="253" name="Shape 253"/>
          <p:cNvGrpSpPr/>
          <p:nvPr/>
        </p:nvGrpSpPr>
        <p:grpSpPr>
          <a:xfrm>
            <a:off x="492625" y="2948950"/>
            <a:ext cx="5413499" cy="213899"/>
            <a:chOff x="416425" y="1958350"/>
            <a:chExt cx="5413499" cy="213899"/>
          </a:xfrm>
        </p:grpSpPr>
        <p:sp>
          <p:nvSpPr>
            <p:cNvPr id="254" name="Shape 254"/>
            <p:cNvSpPr/>
            <p:nvPr/>
          </p:nvSpPr>
          <p:spPr>
            <a:xfrm>
              <a:off x="416425" y="1958350"/>
              <a:ext cx="258900" cy="213899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Shape 255"/>
            <p:cNvCxnSpPr/>
            <p:nvPr/>
          </p:nvCxnSpPr>
          <p:spPr>
            <a:xfrm flipH="1" rot="10800000">
              <a:off x="675325" y="2059599"/>
              <a:ext cx="5154599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sp>
        <p:nvSpPr>
          <p:cNvPr id="256" name="Shape 256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6201475" y="1794700"/>
            <a:ext cx="2014500" cy="6251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indica que estamos listos para codificar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6201475" y="2797000"/>
            <a:ext cx="2014500" cy="6251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“[1]”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Indica la posición del resultado</a:t>
            </a:r>
          </a:p>
        </p:txBody>
      </p:sp>
      <p:pic>
        <p:nvPicPr>
          <p:cNvPr descr="EscudoUNALM02.gif"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3444000" y="2082150"/>
            <a:ext cx="561899" cy="4502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304800" y="986925"/>
            <a:ext cx="4962599" cy="7541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El editor de Rstudio-R</a:t>
            </a: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762125"/>
            <a:ext cx="4962599" cy="2525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5677250" y="1041450"/>
            <a:ext cx="3095100" cy="2345100"/>
          </a:xfrm>
          <a:prstGeom prst="rect">
            <a:avLst/>
          </a:prstGeom>
          <a:noFill/>
          <a:ln cap="flat" cmpd="sng" w="19050">
            <a:solidFill>
              <a:srgbClr val="0C343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Editor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es el lugar donde escribimos nuestros comandos y/o códigos.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 editor genera un documento, </a:t>
            </a:r>
            <a:r>
              <a:rPr b="0" i="1" lang="es-419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donde se almacenará todo el código programado. (extensión </a:t>
            </a:r>
            <a:r>
              <a:rPr b="1" i="1" lang="es-419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.R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</a:p>
        </p:txBody>
      </p:sp>
      <p:grpSp>
        <p:nvGrpSpPr>
          <p:cNvPr id="270" name="Shape 270"/>
          <p:cNvGrpSpPr/>
          <p:nvPr/>
        </p:nvGrpSpPr>
        <p:grpSpPr>
          <a:xfrm>
            <a:off x="5708700" y="3813700"/>
            <a:ext cx="3095100" cy="942299"/>
            <a:chOff x="5708700" y="3813700"/>
            <a:chExt cx="3095100" cy="942299"/>
          </a:xfrm>
        </p:grpSpPr>
        <p:sp>
          <p:nvSpPr>
            <p:cNvPr id="271" name="Shape 271"/>
            <p:cNvSpPr txBox="1"/>
            <p:nvPr/>
          </p:nvSpPr>
          <p:spPr>
            <a:xfrm>
              <a:off x="5708700" y="3813700"/>
              <a:ext cx="3095100" cy="942299"/>
            </a:xfrm>
            <a:prstGeom prst="rect">
              <a:avLst/>
            </a:prstGeom>
            <a:noFill/>
            <a:ln cap="flat" cmpd="sng" w="19050">
              <a:solidFill>
                <a:srgbClr val="66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Ubuntu"/>
                <a:buNone/>
              </a:pPr>
              <a:r>
                <a:rPr b="0" i="0" lang="es-419" sz="18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Para ejecutar nuestros códigos presionamos en </a:t>
              </a:r>
              <a:r>
                <a:rPr b="1" i="1" lang="es-419" sz="18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Run </a:t>
              </a:r>
            </a:p>
          </p:txBody>
        </p:sp>
        <p:pic>
          <p:nvPicPr>
            <p:cNvPr id="272" name="Shape 2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45100" y="4462026"/>
              <a:ext cx="561975" cy="267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Shape 273"/>
          <p:cNvSpPr/>
          <p:nvPr/>
        </p:nvSpPr>
        <p:spPr>
          <a:xfrm>
            <a:off x="3432750" y="2104675"/>
            <a:ext cx="561899" cy="4277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Shape 274"/>
          <p:cNvCxnSpPr>
            <a:stCxn id="273" idx="2"/>
            <a:endCxn id="271" idx="1"/>
          </p:cNvCxnSpPr>
          <p:nvPr/>
        </p:nvCxnSpPr>
        <p:spPr>
          <a:xfrm>
            <a:off x="3713699" y="2532475"/>
            <a:ext cx="1995000" cy="175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descr="EscudoUNALM02.gif" id="275" name="Shape 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114300" y="871025"/>
            <a:ext cx="5416500" cy="558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Las Variables en </a:t>
            </a:r>
            <a:r>
              <a:rPr b="1" i="1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</p:txBody>
      </p:sp>
      <p:pic>
        <p:nvPicPr>
          <p:cNvPr descr="EscudoUNALM02.gif" id="282" name="Shape 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Shape 283"/>
          <p:cNvGrpSpPr/>
          <p:nvPr/>
        </p:nvGrpSpPr>
        <p:grpSpPr>
          <a:xfrm>
            <a:off x="130950" y="1718500"/>
            <a:ext cx="8826749" cy="2937299"/>
            <a:chOff x="130950" y="1718500"/>
            <a:chExt cx="8826749" cy="2937299"/>
          </a:xfrm>
        </p:grpSpPr>
        <p:sp>
          <p:nvSpPr>
            <p:cNvPr id="284" name="Shape 284"/>
            <p:cNvSpPr txBox="1"/>
            <p:nvPr/>
          </p:nvSpPr>
          <p:spPr>
            <a:xfrm>
              <a:off x="6072000" y="1718500"/>
              <a:ext cx="2885699" cy="2937299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302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Ubuntu"/>
                <a:buChar char="●"/>
              </a:pPr>
              <a:r>
                <a:rPr b="0" i="0" lang="es-419" sz="16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Una </a:t>
              </a:r>
              <a:r>
                <a:rPr b="1" i="0" lang="es-419" sz="16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variable</a:t>
              </a:r>
              <a:r>
                <a:rPr b="0" i="0" lang="es-419" sz="16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 en programación es el lugar donde se almacena un </a:t>
              </a:r>
              <a:r>
                <a:rPr b="1" i="0" lang="es-419" sz="16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dato o valor</a:t>
              </a:r>
              <a:r>
                <a:rPr b="0" i="0" lang="es-419" sz="16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.</a:t>
              </a: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302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●"/>
              </a:pPr>
              <a:r>
                <a:rPr b="0" i="0" lang="es-419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 operador </a:t>
              </a:r>
              <a:r>
                <a:rPr b="1" i="0" lang="es-419" sz="1600" u="none" cap="none" strike="noStrike">
                  <a:solidFill>
                    <a:srgbClr val="000000"/>
                  </a:solidFill>
                  <a:latin typeface="Cantarell"/>
                  <a:ea typeface="Cantarell"/>
                  <a:cs typeface="Cantarell"/>
                  <a:sym typeface="Cantarell"/>
                </a:rPr>
                <a:t>&lt;- </a:t>
              </a:r>
              <a:r>
                <a:rPr b="0" i="0" lang="es-419" sz="1600" u="none" cap="none" strike="noStrike">
                  <a:solidFill>
                    <a:srgbClr val="000000"/>
                  </a:solidFill>
                  <a:latin typeface="Cantarell"/>
                  <a:ea typeface="Cantarell"/>
                  <a:cs typeface="Cantarell"/>
                  <a:sym typeface="Cantarell"/>
                </a:rPr>
                <a:t>asignará el valor a la variable</a:t>
              </a:r>
              <a:r>
                <a:rPr b="1" i="0" lang="es-419" sz="1600" u="none" cap="none" strike="noStrike">
                  <a:solidFill>
                    <a:srgbClr val="000000"/>
                  </a:solidFill>
                  <a:latin typeface="Cantarell"/>
                  <a:ea typeface="Cantarell"/>
                  <a:cs typeface="Cantarell"/>
                  <a:sym typeface="Cantarell"/>
                </a:rPr>
                <a:t>.</a:t>
              </a: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endParaRPr>
            </a:p>
            <a:p>
              <a:pPr indent="-3302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ntarell"/>
                <a:buChar char="●"/>
              </a:pPr>
              <a:r>
                <a:rPr b="1" i="0" lang="es-419" sz="1600" u="none" cap="none" strike="noStrike">
                  <a:solidFill>
                    <a:srgbClr val="000000"/>
                  </a:solidFill>
                  <a:latin typeface="Cantarell"/>
                  <a:ea typeface="Cantarell"/>
                  <a:cs typeface="Cantarell"/>
                  <a:sym typeface="Cantarell"/>
                </a:rPr>
                <a:t>En R: </a:t>
              </a:r>
              <a:r>
                <a:rPr b="0" i="0" lang="es-419" sz="1600" u="none" cap="none" strike="noStrike">
                  <a:solidFill>
                    <a:srgbClr val="000000"/>
                  </a:solidFill>
                  <a:latin typeface="Cantarell"/>
                  <a:ea typeface="Cantarell"/>
                  <a:cs typeface="Cantarell"/>
                  <a:sym typeface="Cantarell"/>
                </a:rPr>
                <a:t>variable </a:t>
              </a:r>
              <a:r>
                <a:rPr b="1" i="0" lang="es-419" sz="1600" u="none" cap="none" strike="noStrike">
                  <a:solidFill>
                    <a:srgbClr val="000000"/>
                  </a:solidFill>
                  <a:latin typeface="Cantarell"/>
                  <a:ea typeface="Cantarell"/>
                  <a:cs typeface="Cantarell"/>
                  <a:sym typeface="Cantarell"/>
                </a:rPr>
                <a:t>&lt;-</a:t>
              </a:r>
              <a:r>
                <a:rPr b="0" i="0" lang="es-419" sz="1600" u="none" cap="none" strike="noStrike">
                  <a:solidFill>
                    <a:srgbClr val="000000"/>
                  </a:solidFill>
                  <a:latin typeface="Cantarell"/>
                  <a:ea typeface="Cantarell"/>
                  <a:cs typeface="Cantarell"/>
                  <a:sym typeface="Cantarell"/>
                </a:rPr>
                <a:t> datos</a:t>
              </a: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</a:t>
              </a: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</a:t>
              </a: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5" name="Shape 285"/>
            <p:cNvGrpSpPr/>
            <p:nvPr/>
          </p:nvGrpSpPr>
          <p:grpSpPr>
            <a:xfrm>
              <a:off x="130950" y="1724050"/>
              <a:ext cx="1969175" cy="2094049"/>
              <a:chOff x="130950" y="1724050"/>
              <a:chExt cx="1969175" cy="2094049"/>
            </a:xfrm>
          </p:grpSpPr>
          <p:sp>
            <p:nvSpPr>
              <p:cNvPr id="286" name="Shape 286"/>
              <p:cNvSpPr txBox="1"/>
              <p:nvPr/>
            </p:nvSpPr>
            <p:spPr>
              <a:xfrm>
                <a:off x="473875" y="3367800"/>
                <a:ext cx="1549499" cy="450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Cajon </a:t>
                </a:r>
                <a:r>
                  <a:rPr b="1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(variable)</a:t>
                </a:r>
              </a:p>
            </p:txBody>
          </p:sp>
          <p:pic>
            <p:nvPicPr>
              <p:cNvPr id="287" name="Shape 28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30950" y="1724050"/>
                <a:ext cx="1969175" cy="16492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8" name="Shape 288"/>
            <p:cNvGrpSpPr/>
            <p:nvPr/>
          </p:nvGrpSpPr>
          <p:grpSpPr>
            <a:xfrm>
              <a:off x="2100123" y="1718500"/>
              <a:ext cx="3430773" cy="2175799"/>
              <a:chOff x="2100123" y="1718500"/>
              <a:chExt cx="3430773" cy="2175799"/>
            </a:xfrm>
          </p:grpSpPr>
          <p:sp>
            <p:nvSpPr>
              <p:cNvPr id="289" name="Shape 289"/>
              <p:cNvSpPr txBox="1"/>
              <p:nvPr/>
            </p:nvSpPr>
            <p:spPr>
              <a:xfrm>
                <a:off x="3561725" y="3444000"/>
                <a:ext cx="1816799" cy="450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Fruta </a:t>
                </a:r>
                <a:r>
                  <a:rPr b="1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(valor o dato)</a:t>
                </a:r>
              </a:p>
            </p:txBody>
          </p:sp>
          <p:pic>
            <p:nvPicPr>
              <p:cNvPr id="290" name="Shape 29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61723" y="1718500"/>
                <a:ext cx="1969173" cy="16492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1" name="Shape 291"/>
              <p:cNvCxnSpPr>
                <a:stCxn id="290" idx="1"/>
                <a:endCxn id="287" idx="3"/>
              </p:cNvCxnSpPr>
              <p:nvPr/>
            </p:nvCxnSpPr>
            <p:spPr>
              <a:xfrm flipH="1">
                <a:off x="2100123" y="2543149"/>
                <a:ext cx="1461600" cy="5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lg" w="lg" type="triangle"/>
              </a:ln>
            </p:spPr>
          </p:cxnSp>
        </p:grpSp>
      </p:grpSp>
      <p:grpSp>
        <p:nvGrpSpPr>
          <p:cNvPr id="292" name="Shape 292"/>
          <p:cNvGrpSpPr/>
          <p:nvPr/>
        </p:nvGrpSpPr>
        <p:grpSpPr>
          <a:xfrm>
            <a:off x="123824" y="3894300"/>
            <a:ext cx="5507276" cy="1155425"/>
            <a:chOff x="733424" y="3894300"/>
            <a:chExt cx="5507276" cy="1155425"/>
          </a:xfrm>
        </p:grpSpPr>
        <p:sp>
          <p:nvSpPr>
            <p:cNvPr id="293" name="Shape 293"/>
            <p:cNvSpPr txBox="1"/>
            <p:nvPr/>
          </p:nvSpPr>
          <p:spPr>
            <a:xfrm>
              <a:off x="2556700" y="4150400"/>
              <a:ext cx="3684000" cy="590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ct val="25000"/>
                <a:buFont typeface="Indie Flower"/>
                <a:buNone/>
              </a:pPr>
              <a:r>
                <a:rPr b="1" i="0" lang="es-419" sz="1600" u="none" cap="none" strike="noStrike">
                  <a:solidFill>
                    <a:srgbClr val="1C4587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El cajón lleno de frutas</a:t>
              </a: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representa la </a:t>
              </a:r>
              <a:r>
                <a:rPr b="1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</a:t>
              </a:r>
              <a:r>
                <a:rPr b="1" i="0" lang="es-419" sz="1400" u="none" cap="none" strike="noStrike">
                  <a:solidFill>
                    <a:srgbClr val="000000"/>
                  </a:solidFill>
                  <a:highlight>
                    <a:srgbClr val="FFD966"/>
                  </a:highlight>
                  <a:latin typeface="Arial"/>
                  <a:ea typeface="Arial"/>
                  <a:cs typeface="Arial"/>
                  <a:sym typeface="Arial"/>
                </a:rPr>
                <a:t>(caja)</a:t>
              </a:r>
              <a:r>
                <a:rPr b="0" i="0" lang="es-419" sz="1400" u="none" cap="none" strike="noStrike">
                  <a:solidFill>
                    <a:srgbClr val="000000"/>
                  </a:solidFill>
                  <a:highlight>
                    <a:srgbClr val="FFD966"/>
                  </a:highlight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que contiene el/los </a:t>
              </a:r>
              <a:r>
                <a:rPr b="1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dato(s) </a:t>
              </a:r>
              <a:r>
                <a:rPr b="1" i="0" lang="es-419" sz="1400" u="none" cap="none" strike="noStrike">
                  <a:solidFill>
                    <a:srgbClr val="000000"/>
                  </a:solidFill>
                  <a:highlight>
                    <a:srgbClr val="FFD966"/>
                  </a:highlight>
                  <a:latin typeface="Arial"/>
                  <a:ea typeface="Arial"/>
                  <a:cs typeface="Arial"/>
                  <a:sym typeface="Arial"/>
                </a:rPr>
                <a:t>(frutas).</a:t>
              </a:r>
            </a:p>
          </p:txBody>
        </p:sp>
        <p:pic>
          <p:nvPicPr>
            <p:cNvPr id="294" name="Shape 2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3424" y="3894300"/>
              <a:ext cx="1969175" cy="115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657100" y="1343550"/>
            <a:ext cx="7173600" cy="292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ct val="25000"/>
              <a:buFont typeface="Lobster"/>
              <a:buNone/>
            </a:pPr>
            <a:r>
              <a:rPr b="0" i="0" lang="es-419" sz="2600" u="none" cap="none" strike="noStrike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Acerca del Curso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Ubuntu"/>
              <a:buNone/>
            </a:pPr>
            <a:r>
              <a:rPr b="0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El curso tiene como objetivo el aprendizaje del lenguaje </a:t>
            </a:r>
            <a:r>
              <a:rPr b="1" i="1" lang="es-419" sz="2600" u="none" cap="none" strike="noStrike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R</a:t>
            </a:r>
            <a:r>
              <a:rPr b="0" i="1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y  </a:t>
            </a:r>
            <a:r>
              <a:rPr b="0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la</a:t>
            </a:r>
            <a:r>
              <a:rPr b="0" i="1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0" i="0" lang="es-419" sz="2600" u="none" cap="none" strike="noStrike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estadística aplicada</a:t>
            </a:r>
            <a:r>
              <a:rPr b="0" i="1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0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para la </a:t>
            </a:r>
            <a:r>
              <a:rPr b="0" i="1" lang="es-419" sz="2600" u="none" cap="none" strike="noStrike">
                <a:solidFill>
                  <a:srgbClr val="45818E"/>
                </a:solidFill>
                <a:latin typeface="Ubuntu"/>
                <a:ea typeface="Ubuntu"/>
                <a:cs typeface="Ubuntu"/>
                <a:sym typeface="Ubuntu"/>
              </a:rPr>
              <a:t>estandarización</a:t>
            </a:r>
            <a:r>
              <a:rPr b="0" i="1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0" i="1" lang="es-419" sz="2600" u="none" cap="none" strike="noStrike">
                <a:solidFill>
                  <a:srgbClr val="45818E"/>
                </a:solidFill>
                <a:latin typeface="Ubuntu"/>
                <a:ea typeface="Ubuntu"/>
                <a:cs typeface="Ubuntu"/>
                <a:sym typeface="Ubuntu"/>
              </a:rPr>
              <a:t>visualización</a:t>
            </a:r>
            <a:r>
              <a:rPr b="0" i="1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b="0" i="1" lang="es-419" sz="2600" u="none" cap="none" strike="noStrike">
                <a:solidFill>
                  <a:srgbClr val="45818E"/>
                </a:solidFill>
                <a:latin typeface="Ubuntu"/>
                <a:ea typeface="Ubuntu"/>
                <a:cs typeface="Ubuntu"/>
                <a:sym typeface="Ubuntu"/>
              </a:rPr>
              <a:t>análisis de datos</a:t>
            </a:r>
            <a:r>
              <a:rPr b="0" i="0" lang="es-419" sz="26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en el campo de la investigación y la ingeniería.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381000" y="910725"/>
            <a:ext cx="5331299" cy="7541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¿Como se escribe una Variable?</a:t>
            </a:r>
          </a:p>
        </p:txBody>
      </p:sp>
      <p:pic>
        <p:nvPicPr>
          <p:cNvPr descr="EscudoUNALM02.gif" id="301" name="Shape 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Shape 302"/>
          <p:cNvGrpSpPr/>
          <p:nvPr/>
        </p:nvGrpSpPr>
        <p:grpSpPr>
          <a:xfrm>
            <a:off x="380900" y="3318700"/>
            <a:ext cx="8255800" cy="1734599"/>
            <a:chOff x="380900" y="1794700"/>
            <a:chExt cx="8255800" cy="1734599"/>
          </a:xfrm>
        </p:grpSpPr>
        <p:sp>
          <p:nvSpPr>
            <p:cNvPr id="303" name="Shape 303"/>
            <p:cNvSpPr txBox="1"/>
            <p:nvPr/>
          </p:nvSpPr>
          <p:spPr>
            <a:xfrm>
              <a:off x="380900" y="1794700"/>
              <a:ext cx="5331299" cy="1734599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Forma </a:t>
              </a:r>
              <a:r>
                <a:rPr b="1" i="0" lang="es-419" sz="1400" u="none" cap="none" strike="noStrike">
                  <a:solidFill>
                    <a:srgbClr val="38761D"/>
                  </a:solidFill>
                  <a:latin typeface="Arial"/>
                  <a:ea typeface="Arial"/>
                  <a:cs typeface="Arial"/>
                  <a:sym typeface="Arial"/>
                </a:rPr>
                <a:t>Correcta</a:t>
              </a: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 </a:t>
              </a: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45720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●"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 letras: </a:t>
              </a:r>
              <a:r>
                <a:rPr b="0" i="0" lang="es-419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  edad &lt;- 18</a:t>
              </a:r>
            </a:p>
            <a:p>
              <a:pPr indent="-228600" lvl="0" marL="45720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●"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Alfanuméricas: </a:t>
              </a:r>
              <a:r>
                <a:rPr b="0" i="0" lang="es-419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cosecha1&lt;- 30 </a:t>
              </a: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(combina letras y números)</a:t>
              </a:r>
            </a:p>
            <a:p>
              <a:pPr indent="-228600" lvl="0" marL="45720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●"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 símbolos:  </a:t>
              </a:r>
              <a:r>
                <a:rPr b="0" i="0" lang="es-419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n_vayas &lt;- 18 </a:t>
              </a: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(“</a:t>
              </a:r>
              <a:r>
                <a:rPr b="1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_” </a:t>
              </a: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guion abajo)</a:t>
              </a:r>
            </a:p>
            <a:p>
              <a:pPr indent="-228600" lvl="0" marL="45720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●"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 preferencia escribirlas con letras </a:t>
              </a:r>
              <a:r>
                <a:rPr b="1" i="1" lang="es-419" sz="1400" u="none" cap="none" strike="noStrike">
                  <a:solidFill>
                    <a:srgbClr val="000000"/>
                  </a:solidFill>
                  <a:highlight>
                    <a:srgbClr val="93C47D"/>
                  </a:highlight>
                  <a:latin typeface="Arial"/>
                  <a:ea typeface="Arial"/>
                  <a:cs typeface="Arial"/>
                  <a:sym typeface="Arial"/>
                </a:rPr>
                <a:t>minúsculas y abreviaciones</a:t>
              </a: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</a:t>
              </a: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</a:t>
              </a: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4" name="Shape 3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72650" y="1794700"/>
              <a:ext cx="2364050" cy="13691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Shape 305"/>
          <p:cNvGrpSpPr/>
          <p:nvPr/>
        </p:nvGrpSpPr>
        <p:grpSpPr>
          <a:xfrm>
            <a:off x="381000" y="1785948"/>
            <a:ext cx="8298122" cy="1455351"/>
            <a:chOff x="381000" y="3538548"/>
            <a:chExt cx="8298122" cy="1455351"/>
          </a:xfrm>
        </p:grpSpPr>
        <p:grpSp>
          <p:nvGrpSpPr>
            <p:cNvPr id="306" name="Shape 306"/>
            <p:cNvGrpSpPr/>
            <p:nvPr/>
          </p:nvGrpSpPr>
          <p:grpSpPr>
            <a:xfrm>
              <a:off x="6348424" y="3538548"/>
              <a:ext cx="2330698" cy="1314901"/>
              <a:chOff x="5281625" y="3614748"/>
              <a:chExt cx="2330698" cy="1314901"/>
            </a:xfrm>
          </p:grpSpPr>
          <p:pic>
            <p:nvPicPr>
              <p:cNvPr id="307" name="Shape 30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81625" y="3614748"/>
                <a:ext cx="1019174" cy="13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" name="Shape 30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15075" y="3614750"/>
                <a:ext cx="1297248" cy="1314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9" name="Shape 309"/>
            <p:cNvGrpSpPr/>
            <p:nvPr/>
          </p:nvGrpSpPr>
          <p:grpSpPr>
            <a:xfrm>
              <a:off x="381000" y="3547300"/>
              <a:ext cx="5331299" cy="1446599"/>
              <a:chOff x="381000" y="3547300"/>
              <a:chExt cx="5331299" cy="1446599"/>
            </a:xfrm>
          </p:grpSpPr>
          <p:sp>
            <p:nvSpPr>
              <p:cNvPr id="310" name="Shape 310"/>
              <p:cNvSpPr txBox="1"/>
              <p:nvPr/>
            </p:nvSpPr>
            <p:spPr>
              <a:xfrm>
                <a:off x="381000" y="3547300"/>
                <a:ext cx="5331299" cy="1446599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Forma </a:t>
                </a:r>
                <a:r>
                  <a:rPr b="1" i="0" lang="es-419" sz="1400" u="none" cap="none" strike="noStrike">
                    <a:solidFill>
                      <a:srgbClr val="980000"/>
                    </a:solidFill>
                    <a:latin typeface="Arial"/>
                    <a:ea typeface="Arial"/>
                    <a:cs typeface="Arial"/>
                    <a:sym typeface="Arial"/>
                  </a:rPr>
                  <a:t>Incorrecta</a:t>
                </a: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:  </a:t>
                </a: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28600" lvl="0" marL="45720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Char char="●"/>
                </a:pPr>
                <a:r>
                  <a:rPr b="1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Nunca</a:t>
                </a: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con espacios: </a:t>
                </a:r>
                <a:r>
                  <a:rPr b="0" i="0" lang="es-419" sz="1400" u="none" cap="none" strike="noStrike">
                    <a:solidFill>
                      <a:srgbClr val="000000"/>
                    </a:solidFill>
                    <a:highlight>
                      <a:srgbClr val="A4C2F4"/>
                    </a:highlight>
                    <a:latin typeface="Ubuntu"/>
                    <a:ea typeface="Ubuntu"/>
                    <a:cs typeface="Ubuntu"/>
                    <a:sym typeface="Ubuntu"/>
                  </a:rPr>
                  <a:t>n</a:t>
                </a:r>
                <a:r>
                  <a:rPr b="0" i="0" lang="es-419" sz="14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Ubuntu"/>
                    <a:ea typeface="Ubuntu"/>
                    <a:cs typeface="Ubuntu"/>
                    <a:sym typeface="Ubuntu"/>
                  </a:rPr>
                  <a:t> </a:t>
                </a:r>
                <a:r>
                  <a:rPr b="0" i="0" lang="es-419" sz="1400" u="none" cap="none" strike="noStrike">
                    <a:solidFill>
                      <a:srgbClr val="000000"/>
                    </a:solidFill>
                    <a:highlight>
                      <a:srgbClr val="A4C2F4"/>
                    </a:highlight>
                    <a:latin typeface="Ubuntu"/>
                    <a:ea typeface="Ubuntu"/>
                    <a:cs typeface="Ubuntu"/>
                    <a:sym typeface="Ubuntu"/>
                  </a:rPr>
                  <a:t>vayas</a:t>
                </a: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rPr>
                  <a:t> &lt;- 18</a:t>
                </a: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</a:p>
              <a:p>
                <a:pPr indent="-228600" lvl="0" marL="45720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Char char="●"/>
                </a:pPr>
                <a:r>
                  <a:rPr b="1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Nunca</a:t>
                </a: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con números adelante:  </a:t>
                </a:r>
                <a:r>
                  <a:rPr b="0" i="0" lang="es-419" sz="1400" u="none" cap="none" strike="noStrike">
                    <a:solidFill>
                      <a:srgbClr val="000000"/>
                    </a:solidFill>
                    <a:highlight>
                      <a:srgbClr val="FF9900"/>
                    </a:highlight>
                    <a:latin typeface="Ubuntu"/>
                    <a:ea typeface="Ubuntu"/>
                    <a:cs typeface="Ubuntu"/>
                    <a:sym typeface="Ubuntu"/>
                  </a:rPr>
                  <a:t>1</a:t>
                </a: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rPr>
                  <a:t>cosecha &lt;- 30</a:t>
                </a:r>
              </a:p>
              <a:p>
                <a:pPr indent="-228600" lvl="0" marL="45720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Char char="●"/>
                </a:pPr>
                <a:r>
                  <a:rPr b="1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</a:t>
                </a: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usar tildes, tampoco usar </a:t>
                </a:r>
                <a:r>
                  <a:rPr b="1" i="0" lang="es-419" sz="1400" u="none" cap="none" strike="noStrike">
                    <a:solidFill>
                      <a:srgbClr val="000000"/>
                    </a:solidFill>
                    <a:highlight>
                      <a:srgbClr val="DD7E6B"/>
                    </a:highlight>
                    <a:latin typeface="Arial"/>
                    <a:ea typeface="Arial"/>
                    <a:cs typeface="Arial"/>
                    <a:sym typeface="Arial"/>
                  </a:rPr>
                  <a:t>nombres largos:</a:t>
                </a: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Cantarell"/>
                  <a:ea typeface="Cantarell"/>
                  <a:cs typeface="Cantarell"/>
                  <a:sym typeface="Cantarell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</a:t>
                </a: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</a:t>
                </a: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1" name="Shape 31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856023" y="3919180"/>
                <a:ext cx="414375" cy="3444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Shape 3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770423" y="4223980"/>
                <a:ext cx="414375" cy="3444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404100" y="986925"/>
            <a:ext cx="4727100" cy="7541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Ejemplos de Variables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404250" y="1859650"/>
            <a:ext cx="4727100" cy="2867399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&gt; x &lt;- 1+1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&gt; x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[1] 2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&gt; y &lt;- 50-56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&gt; w &lt;- 10*20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&gt; z &lt;- 10/2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&gt;s&lt;-x+y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s-419" sz="1400" u="none" cap="none" strike="noStrike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grpSp>
        <p:nvGrpSpPr>
          <p:cNvPr id="320" name="Shape 320"/>
          <p:cNvGrpSpPr/>
          <p:nvPr/>
        </p:nvGrpSpPr>
        <p:grpSpPr>
          <a:xfrm>
            <a:off x="416409" y="1958350"/>
            <a:ext cx="5784865" cy="213899"/>
            <a:chOff x="416425" y="1958350"/>
            <a:chExt cx="5413499" cy="213899"/>
          </a:xfrm>
        </p:grpSpPr>
        <p:sp>
          <p:nvSpPr>
            <p:cNvPr id="321" name="Shape 321"/>
            <p:cNvSpPr/>
            <p:nvPr/>
          </p:nvSpPr>
          <p:spPr>
            <a:xfrm>
              <a:off x="416425" y="1958350"/>
              <a:ext cx="258900" cy="213899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Shape 322"/>
            <p:cNvCxnSpPr/>
            <p:nvPr/>
          </p:nvCxnSpPr>
          <p:spPr>
            <a:xfrm flipH="1" rot="10800000">
              <a:off x="675325" y="2059599"/>
              <a:ext cx="5154599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sp>
        <p:nvSpPr>
          <p:cNvPr id="323" name="Shape 323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6201475" y="1794700"/>
            <a:ext cx="2453399" cy="6251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Droid Sans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Asignamos a la variable x la suma de los 2 números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6201475" y="2568400"/>
            <a:ext cx="2509800" cy="791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Droid Sans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Digitamos la variable x para ver el valor contenido. En este caso es 2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.</a:t>
            </a:r>
          </a:p>
        </p:txBody>
      </p:sp>
      <p:pic>
        <p:nvPicPr>
          <p:cNvPr descr="EscudoUNALM02.gif" id="327" name="Shape 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Shape 328"/>
          <p:cNvGrpSpPr/>
          <p:nvPr/>
        </p:nvGrpSpPr>
        <p:grpSpPr>
          <a:xfrm>
            <a:off x="568824" y="2186950"/>
            <a:ext cx="5632799" cy="777150"/>
            <a:chOff x="568825" y="2186950"/>
            <a:chExt cx="5632799" cy="777150"/>
          </a:xfrm>
        </p:grpSpPr>
        <p:cxnSp>
          <p:nvCxnSpPr>
            <p:cNvPr id="329" name="Shape 329"/>
            <p:cNvCxnSpPr>
              <a:stCxn id="330" idx="6"/>
              <a:endCxn id="326" idx="1"/>
            </p:cNvCxnSpPr>
            <p:nvPr/>
          </p:nvCxnSpPr>
          <p:spPr>
            <a:xfrm>
              <a:off x="1035324" y="2293900"/>
              <a:ext cx="5166300" cy="67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330" name="Shape 330"/>
            <p:cNvSpPr/>
            <p:nvPr/>
          </p:nvSpPr>
          <p:spPr>
            <a:xfrm>
              <a:off x="568825" y="2186950"/>
              <a:ext cx="466499" cy="213899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Shape 331"/>
          <p:cNvSpPr txBox="1"/>
          <p:nvPr/>
        </p:nvSpPr>
        <p:spPr>
          <a:xfrm>
            <a:off x="6257725" y="3668200"/>
            <a:ext cx="2453399" cy="62519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Droid Sans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Reto 1 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: Qué valores saldrá en las otras variable?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7325" y="3919950"/>
            <a:ext cx="999424" cy="82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6257725" y="4354000"/>
            <a:ext cx="2453399" cy="62519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Droid Sans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Reto 2 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: Escribir estas operaciones en el 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Editor.</a:t>
            </a:r>
          </a:p>
        </p:txBody>
      </p:sp>
      <p:sp>
        <p:nvSpPr>
          <p:cNvPr id="334" name="Shape 334"/>
          <p:cNvSpPr/>
          <p:nvPr/>
        </p:nvSpPr>
        <p:spPr>
          <a:xfrm>
            <a:off x="5571175" y="1057975"/>
            <a:ext cx="3500400" cy="51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helsea Market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highlight>
                  <a:srgbClr val="FFD966"/>
                </a:highlight>
                <a:latin typeface="Chelsea Market"/>
                <a:ea typeface="Chelsea Market"/>
                <a:cs typeface="Chelsea Market"/>
                <a:sym typeface="Chelsea Market"/>
              </a:rPr>
              <a:t>TRUCO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: 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Presionar </a:t>
            </a:r>
            <a:r>
              <a:rPr b="0" i="0" lang="es-419" sz="1200" u="none" cap="none" strike="noStrike">
                <a:solidFill>
                  <a:srgbClr val="1C4587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Ctrl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 + (</a:t>
            </a:r>
            <a:r>
              <a:rPr b="0" i="0" lang="es-419" sz="1200" u="none" cap="none" strike="noStrike">
                <a:solidFill>
                  <a:srgbClr val="0B5394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signo menos ‘-’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0" y="0"/>
            <a:ext cx="9197999" cy="5143499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599175" y="2001525"/>
            <a:ext cx="2022299" cy="19314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Indie Flower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   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91FF"/>
              </a:buClr>
              <a:buSzPct val="25000"/>
              <a:buFont typeface="Indie Flower"/>
              <a:buNone/>
            </a:pPr>
            <a:r>
              <a:rPr b="0" i="0" lang="es-419" sz="9600" u="none" cap="none" strike="noStrike">
                <a:solidFill>
                  <a:srgbClr val="2691FF"/>
                </a:solidFill>
                <a:latin typeface="Indie Flower"/>
                <a:ea typeface="Indie Flower"/>
                <a:cs typeface="Indie Flower"/>
                <a:sym typeface="Indie Flower"/>
              </a:rPr>
              <a:t>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91FF"/>
              </a:buClr>
              <a:buSzPct val="25000"/>
              <a:buFont typeface="Indie Flower"/>
              <a:buNone/>
            </a:pPr>
            <a:r>
              <a:rPr b="0" i="0" lang="es-419" sz="3000" u="none" cap="none" strike="noStrike">
                <a:solidFill>
                  <a:srgbClr val="2691FF"/>
                </a:solidFill>
                <a:latin typeface="Indie Flower"/>
                <a:ea typeface="Indie Flower"/>
                <a:cs typeface="Indie Flower"/>
                <a:sym typeface="Indie Flower"/>
              </a:rPr>
              <a:t>Datos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2D2D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121825" y="229350"/>
            <a:ext cx="3750000" cy="471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Tipos de Datos en R</a:t>
            </a:r>
          </a:p>
        </p:txBody>
      </p:sp>
      <p:grpSp>
        <p:nvGrpSpPr>
          <p:cNvPr id="342" name="Shape 342"/>
          <p:cNvGrpSpPr/>
          <p:nvPr/>
        </p:nvGrpSpPr>
        <p:grpSpPr>
          <a:xfrm>
            <a:off x="2621483" y="164450"/>
            <a:ext cx="5608906" cy="2507473"/>
            <a:chOff x="2621483" y="164450"/>
            <a:chExt cx="5608906" cy="2507473"/>
          </a:xfrm>
        </p:grpSpPr>
        <p:sp>
          <p:nvSpPr>
            <p:cNvPr id="343" name="Shape 343"/>
            <p:cNvSpPr/>
            <p:nvPr/>
          </p:nvSpPr>
          <p:spPr>
            <a:xfrm>
              <a:off x="5322275" y="164450"/>
              <a:ext cx="2908115" cy="747252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Indie Flower"/>
                <a:buNone/>
              </a:pPr>
              <a:r>
                <a:rPr b="0" i="1" lang="es-419" sz="30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Numérico</a:t>
              </a:r>
            </a:p>
          </p:txBody>
        </p:sp>
        <p:cxnSp>
          <p:nvCxnSpPr>
            <p:cNvPr id="344" name="Shape 344"/>
            <p:cNvCxnSpPr/>
            <p:nvPr/>
          </p:nvCxnSpPr>
          <p:spPr>
            <a:xfrm flipH="1" rot="10800000">
              <a:off x="2621483" y="791839"/>
              <a:ext cx="2654358" cy="1880084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grpSp>
        <p:nvGrpSpPr>
          <p:cNvPr id="345" name="Shape 345"/>
          <p:cNvGrpSpPr/>
          <p:nvPr/>
        </p:nvGrpSpPr>
        <p:grpSpPr>
          <a:xfrm>
            <a:off x="2611346" y="962500"/>
            <a:ext cx="5619033" cy="1709369"/>
            <a:chOff x="2611346" y="962500"/>
            <a:chExt cx="5619033" cy="1709369"/>
          </a:xfrm>
        </p:grpSpPr>
        <p:sp>
          <p:nvSpPr>
            <p:cNvPr id="346" name="Shape 346"/>
            <p:cNvSpPr/>
            <p:nvPr/>
          </p:nvSpPr>
          <p:spPr>
            <a:xfrm>
              <a:off x="5456725" y="962500"/>
              <a:ext cx="2773655" cy="836458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Indie Flower"/>
                <a:buNone/>
              </a:pPr>
              <a:r>
                <a:rPr b="0" i="1" lang="es-419" sz="30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Carácter</a:t>
              </a:r>
            </a:p>
          </p:txBody>
        </p:sp>
        <p:cxnSp>
          <p:nvCxnSpPr>
            <p:cNvPr id="347" name="Shape 347"/>
            <p:cNvCxnSpPr/>
            <p:nvPr/>
          </p:nvCxnSpPr>
          <p:spPr>
            <a:xfrm flipH="1" rot="10800000">
              <a:off x="2611346" y="1875197"/>
              <a:ext cx="2815761" cy="796671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grpSp>
        <p:nvGrpSpPr>
          <p:cNvPr id="348" name="Shape 348"/>
          <p:cNvGrpSpPr/>
          <p:nvPr/>
        </p:nvGrpSpPr>
        <p:grpSpPr>
          <a:xfrm>
            <a:off x="2621483" y="2671924"/>
            <a:ext cx="6382439" cy="2236155"/>
            <a:chOff x="2621483" y="2671924"/>
            <a:chExt cx="6382439" cy="2236155"/>
          </a:xfrm>
        </p:grpSpPr>
        <p:sp>
          <p:nvSpPr>
            <p:cNvPr id="349" name="Shape 349"/>
            <p:cNvSpPr/>
            <p:nvPr/>
          </p:nvSpPr>
          <p:spPr>
            <a:xfrm>
              <a:off x="5509800" y="3725371"/>
              <a:ext cx="3494123" cy="1182708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Indie Flower"/>
                <a:buNone/>
              </a:pPr>
              <a:r>
                <a:rPr b="0" i="1" lang="es-419" sz="30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  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1" sz="30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1" sz="30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Indie Flower"/>
                <a:buNone/>
              </a:pPr>
              <a:r>
                <a:rPr b="0" i="1" lang="es-419" sz="30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Valor Faltante</a:t>
              </a:r>
            </a:p>
          </p:txBody>
        </p:sp>
        <p:cxnSp>
          <p:nvCxnSpPr>
            <p:cNvPr id="350" name="Shape 350"/>
            <p:cNvCxnSpPr/>
            <p:nvPr/>
          </p:nvCxnSpPr>
          <p:spPr>
            <a:xfrm>
              <a:off x="2621483" y="2671924"/>
              <a:ext cx="2832449" cy="180263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grpSp>
        <p:nvGrpSpPr>
          <p:cNvPr id="351" name="Shape 351"/>
          <p:cNvGrpSpPr/>
          <p:nvPr/>
        </p:nvGrpSpPr>
        <p:grpSpPr>
          <a:xfrm>
            <a:off x="2611150" y="1941025"/>
            <a:ext cx="5736930" cy="836458"/>
            <a:chOff x="2611150" y="1941025"/>
            <a:chExt cx="5736930" cy="836458"/>
          </a:xfrm>
        </p:grpSpPr>
        <p:sp>
          <p:nvSpPr>
            <p:cNvPr id="352" name="Shape 352"/>
            <p:cNvSpPr/>
            <p:nvPr/>
          </p:nvSpPr>
          <p:spPr>
            <a:xfrm>
              <a:off x="5574425" y="1941025"/>
              <a:ext cx="2773655" cy="836458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Indie Flower"/>
                <a:buNone/>
              </a:pPr>
              <a:r>
                <a:rPr b="0" i="1" lang="es-419" sz="30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Factor</a:t>
              </a:r>
            </a:p>
          </p:txBody>
        </p:sp>
        <p:cxnSp>
          <p:nvCxnSpPr>
            <p:cNvPr id="353" name="Shape 353"/>
            <p:cNvCxnSpPr/>
            <p:nvPr/>
          </p:nvCxnSpPr>
          <p:spPr>
            <a:xfrm flipH="1" rot="10800000">
              <a:off x="2611150" y="2352125"/>
              <a:ext cx="2881199" cy="337799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grpSp>
        <p:nvGrpSpPr>
          <p:cNvPr id="354" name="Shape 354"/>
          <p:cNvGrpSpPr/>
          <p:nvPr/>
        </p:nvGrpSpPr>
        <p:grpSpPr>
          <a:xfrm>
            <a:off x="2631900" y="2682566"/>
            <a:ext cx="5868579" cy="933116"/>
            <a:chOff x="2631900" y="2682566"/>
            <a:chExt cx="5868579" cy="933116"/>
          </a:xfrm>
        </p:grpSpPr>
        <p:cxnSp>
          <p:nvCxnSpPr>
            <p:cNvPr id="355" name="Shape 355"/>
            <p:cNvCxnSpPr/>
            <p:nvPr/>
          </p:nvCxnSpPr>
          <p:spPr>
            <a:xfrm>
              <a:off x="2631900" y="2682566"/>
              <a:ext cx="3018730" cy="334792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356" name="Shape 356"/>
            <p:cNvSpPr/>
            <p:nvPr/>
          </p:nvSpPr>
          <p:spPr>
            <a:xfrm>
              <a:off x="5726825" y="2779225"/>
              <a:ext cx="2773655" cy="836458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Indie Flower"/>
                <a:buNone/>
              </a:pPr>
              <a:r>
                <a:rPr b="0" i="1" lang="es-419" sz="30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Lógico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0" y="-51300"/>
            <a:ext cx="9144000" cy="739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861300" y="758325"/>
            <a:ext cx="7181699" cy="422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Tipos de Datos en R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861450" y="1180425"/>
            <a:ext cx="7181699" cy="3962999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Droid Serif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En R existen 4 tipos de datos: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Droid Serif"/>
              <a:buChar char="●"/>
            </a:pPr>
            <a:r>
              <a:rPr b="1" i="0" lang="es-419" sz="1200" u="none" cap="none" strike="noStrike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Datos Numéricos: Son los números enteros, decimales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toneladas &lt;- 1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highlight>
                  <a:srgbClr val="B7B7B7"/>
                </a:highlight>
                <a:latin typeface="Cantarell"/>
                <a:ea typeface="Cantarell"/>
                <a:cs typeface="Cantarell"/>
                <a:sym typeface="Cantarell"/>
              </a:rPr>
              <a:t>hectáreas &lt;- 3.25</a:t>
            </a:r>
            <a:r>
              <a:rPr b="0" i="0" lang="es-419" sz="1200" u="none" cap="none" strike="noStrike">
                <a:solidFill>
                  <a:srgbClr val="000000"/>
                </a:solidFill>
                <a:highlight>
                  <a:srgbClr val="EFEFEF"/>
                </a:highlight>
                <a:latin typeface="Cantarell"/>
                <a:ea typeface="Cantarell"/>
                <a:cs typeface="Cantarell"/>
                <a:sym typeface="Cantarell"/>
              </a:rPr>
              <a:t> </a:t>
            </a:r>
          </a:p>
          <a:p>
            <a:pPr indent="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highlight>
                <a:srgbClr val="FFE599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tarell"/>
              <a:buChar char="●"/>
            </a:pPr>
            <a:r>
              <a:rPr b="1" i="0" lang="es-419" sz="1200" u="none" cap="none" strike="noStrike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Datos de Caracteres: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ntarel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frase &lt;- "Soy agronomo de corazon"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Droid Serif"/>
              <a:buChar char="●"/>
            </a:pPr>
            <a:r>
              <a:rPr b="1" i="0" lang="es-419" sz="1200" u="none" cap="none" strike="noStrike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Datos de Factor/Factores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          </a:t>
            </a:r>
            <a:r>
              <a:rPr b="0" i="0" lang="es-419" sz="1200" u="none" cap="none" strike="noStrike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csales &lt;- c("bajo","medio","sales")</a:t>
            </a:r>
            <a:r>
              <a:rPr b="0" i="0" lang="es-419" sz="12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ntarell"/>
                <a:ea typeface="Cantarell"/>
                <a:cs typeface="Cantarell"/>
                <a:sym typeface="Cantarell"/>
              </a:rPr>
              <a:t>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highlight>
                  <a:srgbClr val="C9DAF8"/>
                </a:highlight>
                <a:latin typeface="Cantarell"/>
                <a:ea typeface="Cantarell"/>
                <a:cs typeface="Cantarell"/>
                <a:sym typeface="Cantarell"/>
              </a:rPr>
              <a:t>          </a:t>
            </a:r>
            <a:r>
              <a:rPr b="0" i="0" lang="es-419" sz="1200" u="none" cap="none" strike="noStrike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csales &lt;- factor(csales)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tarell"/>
              <a:buChar char="●"/>
            </a:pPr>
            <a:r>
              <a:rPr b="1" i="0" lang="es-419" sz="1200" u="none" cap="none" strike="noStrike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Datos Logicos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ntarel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       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b="0" i="0" lang="es-419" sz="12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vlogico &lt;- TRUE; lg2&lt;-FALSE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tarell"/>
              <a:buChar char="●"/>
            </a:pPr>
            <a:r>
              <a:rPr b="1" i="0" lang="es-419" sz="1200" u="none" cap="none" strike="noStrike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Datos Faltantes (Missing Values)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          </a:t>
            </a:r>
            <a:r>
              <a:rPr b="0" i="0" lang="es-419" sz="12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d_faltante &lt;- NA                             #(NA significa </a:t>
            </a:r>
            <a:r>
              <a:rPr b="0" i="1" lang="es-419" sz="12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Non-Assignment</a:t>
            </a:r>
            <a:r>
              <a:rPr b="0" i="0" lang="es-419" sz="12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 o </a:t>
            </a:r>
            <a:r>
              <a:rPr b="0" i="1" lang="es-419" sz="12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No-Asignado</a:t>
            </a:r>
            <a:r>
              <a:rPr b="0" i="0" lang="es-419" sz="12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        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364" name="Shape 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1625"/>
            <a:ext cx="810425" cy="739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8114800" y="1315150"/>
            <a:ext cx="922799" cy="123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Reto 3: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Escribir los comandos usados en el </a:t>
            </a:r>
            <a:r>
              <a:rPr b="1" i="1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Editor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E7E7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169275" y="2080925"/>
            <a:ext cx="1953900" cy="2162100"/>
          </a:xfrm>
          <a:prstGeom prst="rect">
            <a:avLst/>
          </a:prstGeom>
          <a:solidFill>
            <a:srgbClr val="D89F39"/>
          </a:solidFill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Indie Flower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   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Indie Flower"/>
              <a:buNone/>
            </a:pPr>
            <a:r>
              <a:rPr b="0" i="0" lang="es-419" sz="9600" u="none" cap="none" strike="noStrik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s-419" sz="2400" u="none" cap="none" strike="noStrik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Estructura de datos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grpSp>
        <p:nvGrpSpPr>
          <p:cNvPr id="371" name="Shape 371"/>
          <p:cNvGrpSpPr/>
          <p:nvPr/>
        </p:nvGrpSpPr>
        <p:grpSpPr>
          <a:xfrm>
            <a:off x="2123175" y="2508450"/>
            <a:ext cx="4348385" cy="1025675"/>
            <a:chOff x="2123175" y="2508450"/>
            <a:chExt cx="4348385" cy="1025675"/>
          </a:xfrm>
        </p:grpSpPr>
        <p:sp>
          <p:nvSpPr>
            <p:cNvPr id="372" name="Shape 372"/>
            <p:cNvSpPr/>
            <p:nvPr/>
          </p:nvSpPr>
          <p:spPr>
            <a:xfrm>
              <a:off x="4428850" y="2508450"/>
              <a:ext cx="2042710" cy="1025675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Indie Flower"/>
                <a:buNone/>
              </a:pPr>
              <a:r>
                <a:rPr b="1" i="1" lang="es-419" sz="30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Listas</a:t>
              </a:r>
            </a:p>
          </p:txBody>
        </p:sp>
        <p:cxnSp>
          <p:nvCxnSpPr>
            <p:cNvPr id="373" name="Shape 373"/>
            <p:cNvCxnSpPr/>
            <p:nvPr/>
          </p:nvCxnSpPr>
          <p:spPr>
            <a:xfrm>
              <a:off x="2123175" y="3021275"/>
              <a:ext cx="2299499" cy="2099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sp>
        <p:nvSpPr>
          <p:cNvPr id="374" name="Shape 374"/>
          <p:cNvSpPr txBox="1"/>
          <p:nvPr/>
        </p:nvSpPr>
        <p:spPr>
          <a:xfrm>
            <a:off x="99300" y="148725"/>
            <a:ext cx="4031399" cy="471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Estructura de Datos en R</a:t>
            </a:r>
          </a:p>
        </p:txBody>
      </p:sp>
      <p:grpSp>
        <p:nvGrpSpPr>
          <p:cNvPr id="375" name="Shape 375"/>
          <p:cNvGrpSpPr/>
          <p:nvPr/>
        </p:nvGrpSpPr>
        <p:grpSpPr>
          <a:xfrm>
            <a:off x="2134100" y="90486"/>
            <a:ext cx="6809875" cy="2930788"/>
            <a:chOff x="2134100" y="90486"/>
            <a:chExt cx="6809875" cy="2930788"/>
          </a:xfrm>
        </p:grpSpPr>
        <p:sp>
          <p:nvSpPr>
            <p:cNvPr id="376" name="Shape 376"/>
            <p:cNvSpPr/>
            <p:nvPr/>
          </p:nvSpPr>
          <p:spPr>
            <a:xfrm>
              <a:off x="4439775" y="248925"/>
              <a:ext cx="2489183" cy="1025675"/>
            </a:xfrm>
            <a:prstGeom prst="cloud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Indie Flower"/>
                <a:buNone/>
              </a:pPr>
              <a:r>
                <a:rPr b="1" i="1" lang="es-419" sz="30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Vectores</a:t>
              </a:r>
            </a:p>
          </p:txBody>
        </p:sp>
        <p:cxnSp>
          <p:nvCxnSpPr>
            <p:cNvPr id="377" name="Shape 377"/>
            <p:cNvCxnSpPr/>
            <p:nvPr/>
          </p:nvCxnSpPr>
          <p:spPr>
            <a:xfrm flipH="1" rot="10800000">
              <a:off x="2134100" y="1059574"/>
              <a:ext cx="2313600" cy="1961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378" name="Shape 378"/>
            <p:cNvCxnSpPr>
              <a:stCxn id="376" idx="0"/>
            </p:cNvCxnSpPr>
            <p:nvPr/>
          </p:nvCxnSpPr>
          <p:spPr>
            <a:xfrm flipH="1" rot="10800000">
              <a:off x="6926883" y="742863"/>
              <a:ext cx="1143000" cy="1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lg" w="lg" type="triangle"/>
            </a:ln>
          </p:spPr>
        </p:cxnSp>
        <p:pic>
          <p:nvPicPr>
            <p:cNvPr id="379" name="Shape 3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24825" y="90486"/>
              <a:ext cx="819150" cy="13049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Shape 380"/>
          <p:cNvGrpSpPr/>
          <p:nvPr/>
        </p:nvGrpSpPr>
        <p:grpSpPr>
          <a:xfrm>
            <a:off x="2123175" y="1536999"/>
            <a:ext cx="6868424" cy="1484275"/>
            <a:chOff x="2123175" y="1536999"/>
            <a:chExt cx="6868424" cy="1484275"/>
          </a:xfrm>
        </p:grpSpPr>
        <p:sp>
          <p:nvSpPr>
            <p:cNvPr id="381" name="Shape 381"/>
            <p:cNvSpPr/>
            <p:nvPr/>
          </p:nvSpPr>
          <p:spPr>
            <a:xfrm>
              <a:off x="4351675" y="1536999"/>
              <a:ext cx="2299535" cy="921348"/>
            </a:xfrm>
            <a:prstGeom prst="cloud">
              <a:avLst/>
            </a:prstGeom>
            <a:solidFill>
              <a:srgbClr val="C27BA0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Indie Flower"/>
                <a:buNone/>
              </a:pPr>
              <a:r>
                <a:rPr b="0" i="0" lang="es-419" sz="30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Matrices</a:t>
              </a:r>
            </a:p>
          </p:txBody>
        </p:sp>
        <p:cxnSp>
          <p:nvCxnSpPr>
            <p:cNvPr id="382" name="Shape 382"/>
            <p:cNvCxnSpPr/>
            <p:nvPr/>
          </p:nvCxnSpPr>
          <p:spPr>
            <a:xfrm flipH="1" rot="10800000">
              <a:off x="2123175" y="2061275"/>
              <a:ext cx="2237100" cy="959999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383" name="Shape 383"/>
            <p:cNvCxnSpPr>
              <a:stCxn id="381" idx="0"/>
            </p:cNvCxnSpPr>
            <p:nvPr/>
          </p:nvCxnSpPr>
          <p:spPr>
            <a:xfrm flipH="1" rot="10800000">
              <a:off x="6649294" y="1992273"/>
              <a:ext cx="1082700" cy="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lg" w="lg" type="triangle"/>
            </a:ln>
          </p:spPr>
        </p:cxnSp>
        <p:pic>
          <p:nvPicPr>
            <p:cNvPr id="384" name="Shape 3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72400" y="1547812"/>
              <a:ext cx="1219199" cy="12858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Shape 385"/>
          <p:cNvGrpSpPr/>
          <p:nvPr/>
        </p:nvGrpSpPr>
        <p:grpSpPr>
          <a:xfrm>
            <a:off x="2123175" y="3021275"/>
            <a:ext cx="6967174" cy="1950774"/>
            <a:chOff x="2123175" y="3021275"/>
            <a:chExt cx="6967174" cy="1950774"/>
          </a:xfrm>
        </p:grpSpPr>
        <p:cxnSp>
          <p:nvCxnSpPr>
            <p:cNvPr id="386" name="Shape 386"/>
            <p:cNvCxnSpPr/>
            <p:nvPr/>
          </p:nvCxnSpPr>
          <p:spPr>
            <a:xfrm flipH="1" rot="10800000">
              <a:off x="5710358" y="4299312"/>
              <a:ext cx="1145700" cy="1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lg" w="lg" type="triangle"/>
            </a:ln>
          </p:spPr>
        </p:cxnSp>
        <p:cxnSp>
          <p:nvCxnSpPr>
            <p:cNvPr id="387" name="Shape 387"/>
            <p:cNvCxnSpPr/>
            <p:nvPr/>
          </p:nvCxnSpPr>
          <p:spPr>
            <a:xfrm>
              <a:off x="2123175" y="3021275"/>
              <a:ext cx="2120399" cy="1124399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388" name="Shape 388"/>
            <p:cNvSpPr/>
            <p:nvPr/>
          </p:nvSpPr>
          <p:spPr>
            <a:xfrm>
              <a:off x="4287900" y="3796675"/>
              <a:ext cx="2120363" cy="1025675"/>
            </a:xfrm>
            <a:prstGeom prst="cloud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1" sz="30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1" sz="30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1" sz="24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1" sz="24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Indie Flower"/>
                <a:buNone/>
              </a:pPr>
              <a:r>
                <a:rPr b="1" i="1" lang="es-419" sz="24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Data Frames</a:t>
              </a:r>
            </a:p>
          </p:txBody>
        </p:sp>
        <p:grpSp>
          <p:nvGrpSpPr>
            <p:cNvPr id="389" name="Shape 389"/>
            <p:cNvGrpSpPr/>
            <p:nvPr/>
          </p:nvGrpSpPr>
          <p:grpSpPr>
            <a:xfrm>
              <a:off x="6856050" y="3252675"/>
              <a:ext cx="2234299" cy="1719374"/>
              <a:chOff x="6856050" y="3252675"/>
              <a:chExt cx="2234299" cy="1719374"/>
            </a:xfrm>
          </p:grpSpPr>
          <p:pic>
            <p:nvPicPr>
              <p:cNvPr id="390" name="Shape 39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856050" y="3678271"/>
                <a:ext cx="2234299" cy="1293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1" name="Shape 391"/>
              <p:cNvSpPr/>
              <p:nvPr/>
            </p:nvSpPr>
            <p:spPr>
              <a:xfrm rot="5404265">
                <a:off x="7774124" y="2827649"/>
                <a:ext cx="241800" cy="1497000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7422175" y="3252675"/>
                <a:ext cx="1082700" cy="202500"/>
              </a:xfrm>
              <a:prstGeom prst="roundRect">
                <a:avLst>
                  <a:gd fmla="val 16667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data.frame</a:t>
                </a: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861450" y="1326250"/>
            <a:ext cx="7181699" cy="3592199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399" name="Shape 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861450" y="855250"/>
            <a:ext cx="7181699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Estructura de Datos en R</a:t>
            </a:r>
          </a:p>
        </p:txBody>
      </p:sp>
      <p:sp>
        <p:nvSpPr>
          <p:cNvPr id="401" name="Shape 401"/>
          <p:cNvSpPr/>
          <p:nvPr/>
        </p:nvSpPr>
        <p:spPr>
          <a:xfrm>
            <a:off x="1444125" y="1485500"/>
            <a:ext cx="5965199" cy="17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loria Hallelujah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Vectores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 Usamos </a:t>
            </a:r>
            <a:r>
              <a:rPr b="1" i="1" lang="es-419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c( )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construir un vector, separando por comas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1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elementos.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         :  c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(elemento1, elemento2, elemento3, …., elementoN)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EJEMPLO: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    anual &lt;- c(2012,2013,2014,2015)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   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pais &lt;- c("peru","peru","peru","peru")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    rendimiento &lt;- c(8.2,10.2,11.05,12.23 )</a:t>
            </a:r>
          </a:p>
          <a:p>
            <a:pPr indent="-76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         cultivo &lt;- c("papa","papa","papa","papa")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                          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</p:txBody>
      </p:sp>
      <p:sp>
        <p:nvSpPr>
          <p:cNvPr id="402" name="Shape 402"/>
          <p:cNvSpPr/>
          <p:nvPr/>
        </p:nvSpPr>
        <p:spPr>
          <a:xfrm>
            <a:off x="1444125" y="3466700"/>
            <a:ext cx="5965199" cy="126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loria Hallelujah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Data Frame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 Usamos </a:t>
            </a:r>
            <a:r>
              <a:rPr b="1" i="1" lang="es-419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data.frame()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su construcción, separando por comas (</a:t>
            </a:r>
            <a:r>
              <a:rPr b="1" i="1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los vectores.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          :  data.frame</a:t>
            </a: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(vector1, vector2, vector3, …, vectorN)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EJEMPLO: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tabla_papa &lt;- data.frame(pais,cultivo,anual,rendimiento)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861450" y="1326250"/>
            <a:ext cx="7181699" cy="3592199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Es la estructura de datos más usada en R. Permite juntar datos de la misma dimensión y de diversos tipos (numérico,caracter, factor, etc) en forma de Tabla.</a:t>
            </a: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descr="EscudoUNALM02.gif" id="409" name="Shape 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Shape 410"/>
          <p:cNvCxnSpPr/>
          <p:nvPr/>
        </p:nvCxnSpPr>
        <p:spPr>
          <a:xfrm>
            <a:off x="2644900" y="4198325"/>
            <a:ext cx="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11" name="Shape 411"/>
          <p:cNvSpPr txBox="1"/>
          <p:nvPr/>
        </p:nvSpPr>
        <p:spPr>
          <a:xfrm>
            <a:off x="861450" y="855250"/>
            <a:ext cx="7181699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Los Data Frames (data.frame)</a:t>
            </a:r>
          </a:p>
        </p:txBody>
      </p:sp>
      <p:cxnSp>
        <p:nvCxnSpPr>
          <p:cNvPr id="412" name="Shape 412"/>
          <p:cNvCxnSpPr/>
          <p:nvPr/>
        </p:nvCxnSpPr>
        <p:spPr>
          <a:xfrm>
            <a:off x="4626100" y="4198325"/>
            <a:ext cx="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lg" w="lg" type="triangle"/>
          </a:ln>
        </p:spPr>
      </p:cxnSp>
      <p:grpSp>
        <p:nvGrpSpPr>
          <p:cNvPr id="413" name="Shape 413"/>
          <p:cNvGrpSpPr/>
          <p:nvPr/>
        </p:nvGrpSpPr>
        <p:grpSpPr>
          <a:xfrm>
            <a:off x="1910750" y="2141082"/>
            <a:ext cx="4629569" cy="2729767"/>
            <a:chOff x="1910750" y="2141082"/>
            <a:chExt cx="4629569" cy="2729767"/>
          </a:xfrm>
        </p:grpSpPr>
        <p:grpSp>
          <p:nvGrpSpPr>
            <p:cNvPr id="414" name="Shape 414"/>
            <p:cNvGrpSpPr/>
            <p:nvPr/>
          </p:nvGrpSpPr>
          <p:grpSpPr>
            <a:xfrm>
              <a:off x="2158857" y="2141082"/>
              <a:ext cx="4381461" cy="2057239"/>
              <a:chOff x="2311257" y="2217282"/>
              <a:chExt cx="4381461" cy="2057239"/>
            </a:xfrm>
          </p:grpSpPr>
          <p:grpSp>
            <p:nvGrpSpPr>
              <p:cNvPr id="415" name="Shape 415"/>
              <p:cNvGrpSpPr/>
              <p:nvPr/>
            </p:nvGrpSpPr>
            <p:grpSpPr>
              <a:xfrm>
                <a:off x="2311257" y="2217282"/>
                <a:ext cx="4381461" cy="2057239"/>
                <a:chOff x="6856050" y="3252668"/>
                <a:chExt cx="2234299" cy="1719380"/>
              </a:xfrm>
            </p:grpSpPr>
            <p:pic>
              <p:nvPicPr>
                <p:cNvPr id="416" name="Shape 41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856050" y="3678271"/>
                  <a:ext cx="2234299" cy="12937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17" name="Shape 417"/>
                <p:cNvSpPr/>
                <p:nvPr/>
              </p:nvSpPr>
              <p:spPr>
                <a:xfrm>
                  <a:off x="7422168" y="3252668"/>
                  <a:ext cx="1082700" cy="2321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CCCCC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Chelsea Market"/>
                    <a:buNone/>
                  </a:pPr>
                  <a:r>
                    <a:rPr b="0" i="0" lang="es-419" sz="1400" u="none" cap="none" strike="noStrike">
                      <a:solidFill>
                        <a:srgbClr val="000000"/>
                      </a:solidFill>
                      <a:latin typeface="Chelsea Market"/>
                      <a:ea typeface="Chelsea Market"/>
                      <a:cs typeface="Chelsea Market"/>
                      <a:sym typeface="Chelsea Market"/>
                    </a:rPr>
                    <a:t>data.frame</a:t>
                  </a:r>
                </a:p>
              </p:txBody>
            </p:sp>
          </p:grpSp>
          <p:sp>
            <p:nvSpPr>
              <p:cNvPr id="418" name="Shape 418"/>
              <p:cNvSpPr/>
              <p:nvPr/>
            </p:nvSpPr>
            <p:spPr>
              <a:xfrm rot="5404709">
                <a:off x="4236199" y="1022598"/>
                <a:ext cx="219000" cy="3148500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9" name="Shape 419"/>
            <p:cNvSpPr/>
            <p:nvPr/>
          </p:nvSpPr>
          <p:spPr>
            <a:xfrm>
              <a:off x="1910750" y="4542050"/>
              <a:ext cx="1497000" cy="3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oming Soon"/>
                <a:buNone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vector::caracter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3891950" y="4542050"/>
              <a:ext cx="1611599" cy="3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oming Soon"/>
                <a:buNone/>
              </a:pPr>
              <a:r>
                <a:rPr b="0" i="0" lang="es-419" sz="1400" u="none" cap="none" strike="noStrike">
                  <a:solidFill>
                    <a:srgbClr val="000000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vector::numerico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861450" y="1402450"/>
            <a:ext cx="7181699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#Para acceder a la estructura de un d.f usamos el comando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str()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&gt; str(tabla_papa)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'data.frame':	4 obs. of  4 variables: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$ pais       : Factor w/ 1 level "peru": 1 1 1 1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$ cultivo    : Factor w/ 1 level "papa": 1 1 1 1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$ anual      : num  2012 2013 2014 2015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$ rendimiento: num  8.2 10.2 11.1 12.2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#En el ejemplo,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str()</a:t>
            </a:r>
            <a:r>
              <a:rPr b="0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nos dice que 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1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tabla_papa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es un 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data.frame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y está compuesto de: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4 observaciones (o 4 filas) y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4 variables (o 4 columnas)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</a:t>
            </a:r>
            <a:r>
              <a:rPr b="0" i="0" lang="es-419" sz="1400" u="none" cap="none" strike="noStrike">
                <a:solidFill>
                  <a:srgbClr val="000000"/>
                </a:solidFill>
                <a:highlight>
                  <a:srgbClr val="EA9999"/>
                </a:highlight>
                <a:latin typeface="Roboto"/>
                <a:ea typeface="Roboto"/>
                <a:cs typeface="Roboto"/>
                <a:sym typeface="Roboto"/>
              </a:rPr>
              <a:t>Pregunta: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Qué significa el signo dólar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pic>
        <p:nvPicPr>
          <p:cNvPr descr="EscudoUNALM02.gif" id="427" name="Shape 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861450" y="855250"/>
            <a:ext cx="7181699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Estructura de un Data Frame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861450" y="1402450"/>
            <a:ext cx="7181699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435" name="Shape 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861450" y="855250"/>
            <a:ext cx="7181699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Extrayendo Columnas</a:t>
            </a:r>
          </a:p>
        </p:txBody>
      </p:sp>
      <p:pic>
        <p:nvPicPr>
          <p:cNvPr id="437" name="Shape 4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08472">
            <a:off x="4762498" y="2219324"/>
            <a:ext cx="685799" cy="70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Shape 438"/>
          <p:cNvGrpSpPr/>
          <p:nvPr/>
        </p:nvGrpSpPr>
        <p:grpSpPr>
          <a:xfrm>
            <a:off x="1015745" y="1531429"/>
            <a:ext cx="3452153" cy="1864887"/>
            <a:chOff x="2311257" y="2217282"/>
            <a:chExt cx="4381461" cy="2057239"/>
          </a:xfrm>
        </p:grpSpPr>
        <p:grpSp>
          <p:nvGrpSpPr>
            <p:cNvPr id="439" name="Shape 439"/>
            <p:cNvGrpSpPr/>
            <p:nvPr/>
          </p:nvGrpSpPr>
          <p:grpSpPr>
            <a:xfrm>
              <a:off x="2311257" y="2217282"/>
              <a:ext cx="4381461" cy="2057239"/>
              <a:chOff x="6856050" y="3252668"/>
              <a:chExt cx="2234299" cy="1719380"/>
            </a:xfrm>
          </p:grpSpPr>
          <p:pic>
            <p:nvPicPr>
              <p:cNvPr id="440" name="Shape 44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856050" y="3678271"/>
                <a:ext cx="2234299" cy="1293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1" name="Shape 441"/>
              <p:cNvSpPr/>
              <p:nvPr/>
            </p:nvSpPr>
            <p:spPr>
              <a:xfrm>
                <a:off x="7422168" y="3252668"/>
                <a:ext cx="1082700" cy="232199"/>
              </a:xfrm>
              <a:prstGeom prst="roundRect">
                <a:avLst>
                  <a:gd fmla="val 16667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Chelsea Market"/>
                  <a:buNone/>
                </a:pPr>
                <a:r>
                  <a:rPr b="0" i="0" lang="es-419" sz="1400" u="none" cap="none" strike="noStrike">
                    <a:solidFill>
                      <a:srgbClr val="000000"/>
                    </a:solidFill>
                    <a:latin typeface="Chelsea Market"/>
                    <a:ea typeface="Chelsea Market"/>
                    <a:cs typeface="Chelsea Market"/>
                    <a:sym typeface="Chelsea Market"/>
                  </a:rPr>
                  <a:t>data.frame</a:t>
                </a:r>
              </a:p>
            </p:txBody>
          </p:sp>
        </p:grpSp>
        <p:sp>
          <p:nvSpPr>
            <p:cNvPr id="442" name="Shape 442"/>
            <p:cNvSpPr/>
            <p:nvPr/>
          </p:nvSpPr>
          <p:spPr>
            <a:xfrm rot="5404709">
              <a:off x="4236199" y="1022598"/>
              <a:ext cx="219000" cy="31485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Shape 443"/>
          <p:cNvSpPr txBox="1"/>
          <p:nvPr/>
        </p:nvSpPr>
        <p:spPr>
          <a:xfrm>
            <a:off x="5942600" y="2009450"/>
            <a:ext cx="1811999" cy="105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cultivo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Produccion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Pais</a:t>
            </a:r>
          </a:p>
        </p:txBody>
      </p:sp>
      <p:sp>
        <p:nvSpPr>
          <p:cNvPr id="444" name="Shape 444"/>
          <p:cNvSpPr/>
          <p:nvPr/>
        </p:nvSpPr>
        <p:spPr>
          <a:xfrm>
            <a:off x="5594725" y="1834550"/>
            <a:ext cx="437999" cy="1384499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1167000" y="3561725"/>
            <a:ext cx="6482700" cy="138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Usamos el símbolo </a:t>
            </a:r>
            <a:r>
              <a:rPr b="1" i="1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dólar </a:t>
            </a:r>
            <a:r>
              <a:rPr b="1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b="1" i="0" lang="es-419" sz="1400" u="none" cap="none" strike="noStrik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acceder</a:t>
            </a: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las columnas del d.f: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Ubuntu"/>
              <a:buChar char="❏"/>
            </a:pPr>
            <a:r>
              <a:rPr b="0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data.frame$Cultivo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Ubuntu"/>
              <a:buChar char="❏"/>
            </a:pPr>
            <a:r>
              <a:rPr b="0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data.frame$Ano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Ubuntu"/>
              <a:buChar char="❏"/>
            </a:pPr>
            <a:r>
              <a:rPr b="0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data.frame$Produccion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/>
        </p:nvSpPr>
        <p:spPr>
          <a:xfrm>
            <a:off x="861450" y="1402450"/>
            <a:ext cx="7181699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el data frame </a:t>
            </a:r>
            <a:r>
              <a:rPr b="1" i="1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tabla_papa</a:t>
            </a: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tendremos, usaremos </a:t>
            </a:r>
            <a:r>
              <a:rPr b="1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b="1" i="0" lang="es-419" sz="1400" u="none" cap="none" strike="noStrik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acceder</a:t>
            </a: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las columnas del data frame: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Si deseo acceder a la columna </a:t>
            </a:r>
            <a:r>
              <a:rPr b="1" i="1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pais</a:t>
            </a:r>
            <a:r>
              <a:rPr b="0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Ubuntu"/>
              <a:buChar char="❏"/>
            </a:pPr>
            <a:r>
              <a:rPr b="0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tabla_papa$pais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 la columna </a:t>
            </a:r>
            <a:r>
              <a:rPr b="1" i="1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cultivo</a:t>
            </a:r>
            <a:r>
              <a:rPr b="0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Ubuntu"/>
              <a:buChar char="❏"/>
            </a:pPr>
            <a:r>
              <a:rPr b="0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tabla_papa$cultivo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Ubuntu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Ejercicio</a:t>
            </a:r>
            <a:r>
              <a:rPr b="0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acceder  las siguientes columnas: anual y rendimiento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861450" y="855250"/>
            <a:ext cx="7181699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Extrayendo Columnas</a:t>
            </a:r>
          </a:p>
        </p:txBody>
      </p:sp>
      <p:sp>
        <p:nvSpPr>
          <p:cNvPr id="452" name="Shape 452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453" name="Shape 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s-419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 del curso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12156" t="0"/>
          <a:stretch/>
        </p:blipFill>
        <p:spPr>
          <a:xfrm>
            <a:off x="5044023" y="1760975"/>
            <a:ext cx="2749524" cy="310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1899" y="313200"/>
            <a:ext cx="2373150" cy="21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5">
            <a:alphaModFix/>
          </a:blip>
          <a:srcRect b="31748" l="0" r="0" t="0"/>
          <a:stretch/>
        </p:blipFill>
        <p:spPr>
          <a:xfrm>
            <a:off x="419424" y="1732425"/>
            <a:ext cx="4464049" cy="294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861450" y="1402450"/>
            <a:ext cx="7181699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Nombre de las columnas: Se usa el comando </a:t>
            </a:r>
            <a:r>
              <a:rPr b="1" i="1" lang="es-419" sz="1400" u="sng" cap="none" strike="noStrik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names(data.frame)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colnames(tabla_potato)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"pais"        "cultivo"     "anual"       "rendimiento"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B7B7B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Número de filas </a:t>
            </a:r>
            <a:r>
              <a:rPr b="1" i="1" lang="es-419" sz="1400" u="sng" cap="none" strike="noStrik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nrow(data.frame) </a:t>
            </a: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Número de Columnas </a:t>
            </a:r>
            <a:r>
              <a:rPr b="1" i="1" lang="es-419" sz="1400" u="sng" cap="none" strike="noStrik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ncol(data.frame)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ncol(tabla_papa)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4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nrow(tabla_papa)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B7B7B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Resumen estadistico: Se usa el comando </a:t>
            </a:r>
            <a:r>
              <a:rPr b="1" i="1" lang="es-419" sz="1400" u="sng" cap="none" strike="noStrik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summary(data.frame)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summary(tabla_papa)</a:t>
            </a:r>
            <a:r>
              <a:rPr b="0" i="0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Ejercicio: Qué muestra el comando summary() 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Ejercicio: Realizar las mismas tareas para la tabla </a:t>
            </a:r>
            <a:r>
              <a:rPr b="1" i="1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palto</a:t>
            </a:r>
            <a:r>
              <a:rPr b="0" i="0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i="1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sweetpotato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861450" y="855250"/>
            <a:ext cx="7181699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Operaciones con Data Frames</a:t>
            </a:r>
          </a:p>
        </p:txBody>
      </p:sp>
      <p:sp>
        <p:nvSpPr>
          <p:cNvPr id="460" name="Shape 460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461" name="Shape 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Shape 467"/>
          <p:cNvSpPr txBox="1"/>
          <p:nvPr/>
        </p:nvSpPr>
        <p:spPr>
          <a:xfrm>
            <a:off x="448525" y="506475"/>
            <a:ext cx="8521500" cy="40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8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b="0" i="0" lang="es-419" sz="8000" u="none" cap="none" strike="noStrike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76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2-Librerías o Paquetes </a:t>
            </a:r>
            <a:r>
              <a:rPr b="0" i="0" lang="es-419" sz="120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b="0" i="0" lang="es-419" sz="12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  <p:pic>
        <p:nvPicPr>
          <p:cNvPr descr="EscudoUNALM02.gif" id="468" name="Shape 4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8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861450" y="1402450"/>
            <a:ext cx="7590899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480" name="Shape 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861450" y="855250"/>
            <a:ext cx="7590899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Librerias o Paquetes en R</a:t>
            </a: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1100" y="1495425"/>
            <a:ext cx="3375849" cy="18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4693300" y="1495425"/>
            <a:ext cx="3612300" cy="18584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lenguaje 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compone principalmente de 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librerías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paquetes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Estos paquetes son de gran utilidad pues incorporan diferentes 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funcionalidades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manipular y analizar nuestros datos.</a:t>
            </a:r>
          </a:p>
        </p:txBody>
      </p:sp>
      <p:sp>
        <p:nvSpPr>
          <p:cNvPr id="484" name="Shape 484"/>
          <p:cNvSpPr/>
          <p:nvPr/>
        </p:nvSpPr>
        <p:spPr>
          <a:xfrm>
            <a:off x="1081100" y="3550475"/>
            <a:ext cx="6876299" cy="1181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 usar una libreria/paquete en R utilizamos: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library(nombre_libreria)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 installar (desde internet) una nueva libreria/paquete utilizamos: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install.packages(</a:t>
            </a:r>
            <a:r>
              <a:rPr b="1" i="1" lang="es-419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nombre_libreria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Shape 490"/>
          <p:cNvSpPr txBox="1"/>
          <p:nvPr/>
        </p:nvSpPr>
        <p:spPr>
          <a:xfrm>
            <a:off x="861450" y="1402450"/>
            <a:ext cx="7590899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491" name="Shape 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/>
          <p:nvPr/>
        </p:nvSpPr>
        <p:spPr>
          <a:xfrm>
            <a:off x="861450" y="855250"/>
            <a:ext cx="7590899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Uso de Funciones en R</a:t>
            </a:r>
          </a:p>
        </p:txBody>
      </p:sp>
      <p:sp>
        <p:nvSpPr>
          <p:cNvPr id="493" name="Shape 493"/>
          <p:cNvSpPr/>
          <p:nvPr/>
        </p:nvSpPr>
        <p:spPr>
          <a:xfrm>
            <a:off x="1081100" y="3507550"/>
            <a:ext cx="6876299" cy="1376999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Las funciones son conjuntos de codigos para realizar una tarea especifica.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Se componen de un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 </a:t>
            </a:r>
            <a:r>
              <a:rPr b="1" i="1" lang="es-419" sz="14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argumento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 entrada, y un output (salida)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USO: 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nombre_funcion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1" lang="es-419" sz="1400" u="none" cap="none" strike="noStrike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argumento1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1" lang="es-419" sz="1400" u="none" cap="none" strike="noStrike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argumento2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1" lang="es-419" sz="1400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argumento3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...</a:t>
            </a:r>
            <a:r>
              <a:rPr b="1" i="1" lang="es-419" sz="1400" u="none" cap="none" strike="noStrik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argumentoN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5950" y="1457325"/>
            <a:ext cx="2628899" cy="19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6775" y="1938336"/>
            <a:ext cx="2228850" cy="96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7B7B7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861450" y="1402450"/>
            <a:ext cx="7590899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157300" y="1569600"/>
            <a:ext cx="7047600" cy="316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1" i="0" lang="es-419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Ejemplo del uso de funciones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Función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Calcula la media o promedio aritmético de la muestra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Función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std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Calcula la desviación estándar de la muestra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# Ejemplo 1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mean(tabla_papa$rendimiento)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highlight>
                  <a:srgbClr val="6FA8DC"/>
                </a:highlight>
                <a:latin typeface="Roboto"/>
                <a:ea typeface="Roboto"/>
                <a:cs typeface="Roboto"/>
                <a:sym typeface="Roboto"/>
              </a:rPr>
              <a:t># Ejemplo 2: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sd(tabla_papa$rendimiento)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3.    </a:t>
            </a:r>
            <a:r>
              <a:rPr b="1" i="0" lang="es-419" sz="14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Ejercicio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Aplicar la función mean() y sd() para las tablas sweetpotato y palto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861450" y="855250"/>
            <a:ext cx="7590899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Uso de Funciones en R</a:t>
            </a:r>
          </a:p>
        </p:txBody>
      </p:sp>
      <p:sp>
        <p:nvSpPr>
          <p:cNvPr id="503" name="Shape 503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448525" y="506475"/>
            <a:ext cx="8521500" cy="40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8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b="0" i="0" lang="es-419" sz="8000" u="none" cap="none" strike="noStrike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72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3-Importación de Datos</a:t>
            </a:r>
            <a:r>
              <a:rPr b="0" i="0" lang="es-419" sz="120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b="0" i="0" lang="es-419" sz="12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/>
        </p:nvSpPr>
        <p:spPr>
          <a:xfrm>
            <a:off x="861450" y="1402450"/>
            <a:ext cx="7590899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 lenguaje R se caracteriza en poder importar y manipular base datos desde diferentes fuentes de información (Excel, Minitab, SAS, Stata, etc) 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6" name="Shape 516"/>
          <p:cNvSpPr txBox="1"/>
          <p:nvPr/>
        </p:nvSpPr>
        <p:spPr>
          <a:xfrm>
            <a:off x="861450" y="855250"/>
            <a:ext cx="7590899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Importacion de Base de datos en R</a:t>
            </a:r>
          </a:p>
        </p:txBody>
      </p:sp>
      <p:sp>
        <p:nvSpPr>
          <p:cNvPr id="517" name="Shape 51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518" name="Shape 5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Shape 519"/>
          <p:cNvGrpSpPr/>
          <p:nvPr/>
        </p:nvGrpSpPr>
        <p:grpSpPr>
          <a:xfrm>
            <a:off x="1332487" y="2163525"/>
            <a:ext cx="5394362" cy="968811"/>
            <a:chOff x="1332487" y="2163525"/>
            <a:chExt cx="5394362" cy="968811"/>
          </a:xfrm>
        </p:grpSpPr>
        <p:pic>
          <p:nvPicPr>
            <p:cNvPr id="520" name="Shape 5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32487" y="2189361"/>
              <a:ext cx="771524" cy="94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Shape 521"/>
            <p:cNvSpPr txBox="1"/>
            <p:nvPr/>
          </p:nvSpPr>
          <p:spPr>
            <a:xfrm>
              <a:off x="3136450" y="2163525"/>
              <a:ext cx="3590399" cy="9429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s-419" sz="1400" u="none" cap="none" strike="noStrik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Los archivos de archivos de Microsoft Excel son el formato más usado para importar al lenguaje R.</a:t>
              </a:r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1062046" y="3390900"/>
            <a:ext cx="5664803" cy="1391925"/>
            <a:chOff x="1062046" y="3390900"/>
            <a:chExt cx="5664803" cy="1391925"/>
          </a:xfrm>
        </p:grpSpPr>
        <p:pic>
          <p:nvPicPr>
            <p:cNvPr id="523" name="Shape 5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62046" y="3390900"/>
              <a:ext cx="1616178" cy="139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Shape 524"/>
            <p:cNvSpPr txBox="1"/>
            <p:nvPr/>
          </p:nvSpPr>
          <p:spPr>
            <a:xfrm>
              <a:off x="3136450" y="3611325"/>
              <a:ext cx="3590399" cy="9429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Ubuntu"/>
                <a:buNone/>
              </a:pPr>
              <a:r>
                <a:rPr b="0" i="0" lang="es-419" sz="1400" u="none" cap="none" strike="noStrik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El paquete usado para importar datos desde Excel es </a:t>
              </a:r>
              <a:r>
                <a:rPr b="1" i="0" lang="es-419" sz="1800" u="none" cap="none" strike="noStrike">
                  <a:solidFill>
                    <a:schemeClr val="dk1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readxl.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/>
        </p:nvSpPr>
        <p:spPr>
          <a:xfrm>
            <a:off x="861450" y="1402450"/>
            <a:ext cx="7590899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Para hacer uso del paquete readxl, escribimos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#install.packages(“readxl”)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#library(readxl)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#fp: Nombre del archivo excel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fp &lt;- file.choose()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## Obtenemos los sheet u hojas de trabajo del archivo Excel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hojas &lt;- excel_sheets(path = fp)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## Leemos la hoja que deseamos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datos &lt;- read_excel(path = fp, sheet = 1)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## Si sabemos el nombre de la hoja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Ubuntu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datos &lt;- read_excel(path = fp, sheet =  "Nombre de la Hoja")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861450" y="855250"/>
            <a:ext cx="7590899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Importacion de Base de datos en R</a:t>
            </a:r>
          </a:p>
        </p:txBody>
      </p:sp>
      <p:sp>
        <p:nvSpPr>
          <p:cNvPr id="531" name="Shape 53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532" name="Shape 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guntas-social-media.jpg" id="119" name="Shape 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7025" y="3060100"/>
            <a:ext cx="2256900" cy="208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D966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s-419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Orden!</a:t>
            </a:r>
          </a:p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s-419"/>
              <a:t>Orden de la Información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625" y="0"/>
            <a:ext cx="3670200" cy="30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type="ctrTitle"/>
          </p:nvPr>
        </p:nvSpPr>
        <p:spPr>
          <a:xfrm>
            <a:off x="4003200" y="3805850"/>
            <a:ext cx="44550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s-419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Manejo de Datos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50" y="0"/>
            <a:ext cx="2161800" cy="17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subTitle"/>
          </p:nvPr>
        </p:nvSpPr>
        <p:spPr>
          <a:xfrm>
            <a:off x="685800" y="3093357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b="1" i="0" lang="es-419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Conceptos generales</a:t>
            </a:r>
          </a:p>
        </p:txBody>
      </p:sp>
      <p:sp>
        <p:nvSpPr>
          <p:cNvPr id="134" name="Shape 134"/>
          <p:cNvSpPr txBox="1"/>
          <p:nvPr>
            <p:ph type="ctrTitle"/>
          </p:nvPr>
        </p:nvSpPr>
        <p:spPr>
          <a:xfrm>
            <a:off x="307400" y="714802"/>
            <a:ext cx="77724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s-419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Estadística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173" y="258000"/>
            <a:ext cx="3927825" cy="246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0525" y="2202200"/>
            <a:ext cx="2495549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702125" y="960875"/>
            <a:ext cx="7986599" cy="3856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ct val="25000"/>
              <a:buFont typeface="Lobster"/>
              <a:buNone/>
            </a:pPr>
            <a:r>
              <a:rPr b="0" i="0" lang="es-419" sz="2600" u="none" cap="none" strike="noStrike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Historia del Lenguaje </a:t>
            </a:r>
            <a:r>
              <a:rPr b="1" i="1" lang="es-419" sz="2600" u="none" cap="none" strike="noStrike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Cantarell"/>
              <a:buChar char="●"/>
            </a:pPr>
            <a:r>
              <a:rPr b="0" i="0" lang="es-419" sz="2600" u="none" cap="none" strike="noStrike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El lenguaje </a:t>
            </a:r>
            <a:r>
              <a:rPr b="1" i="1" lang="es-419" sz="2600" u="none" cap="none" strike="noStrike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R</a:t>
            </a:r>
            <a:r>
              <a:rPr b="0" i="0" lang="es-419" sz="2600" u="none" cap="none" strike="noStrike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 es un software libre estadístico originario de Nueva Zelanda, creado por el profesor Ross Ithaka.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600" y="3192300"/>
            <a:ext cx="2822273" cy="162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8198" y="3192300"/>
            <a:ext cx="2654643" cy="162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doUNALM02.gif" id="145" name="Shape 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202600" y="960875"/>
            <a:ext cx="8486100" cy="40250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ct val="25000"/>
              <a:buFont typeface="Lobster"/>
              <a:buNone/>
            </a:pPr>
            <a:r>
              <a:rPr b="0" i="0" lang="es-419" sz="3000" u="none" cap="none" strike="noStrike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Actualidad del Lenguaje </a:t>
            </a:r>
            <a:r>
              <a:rPr b="0" i="1" lang="es-419" sz="3000" u="none" cap="none" strike="noStrike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Droid Sans"/>
              <a:buChar char="●"/>
            </a:pPr>
            <a:r>
              <a:rPr b="0" i="0" lang="es-419" sz="2200" u="none" cap="none" strike="noStrike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Actualmente el lenguaje R es utilizado por diversos profesionales de la </a:t>
            </a:r>
            <a:r>
              <a:rPr b="1" i="0" lang="es-419" sz="2200" u="none" cap="none" strike="noStrike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biología</a:t>
            </a:r>
            <a:r>
              <a:rPr b="0" i="0" lang="es-419" sz="2200" u="none" cap="none" strike="noStrike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, </a:t>
            </a:r>
            <a:r>
              <a:rPr b="1" i="0" lang="es-419" sz="2200" u="none" cap="none" strike="noStrike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agricultura</a:t>
            </a:r>
            <a:r>
              <a:rPr b="0" i="0" lang="es-419" sz="2200" u="none" cap="none" strike="noStrike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, economía, arqueología, sociales, física, entre otros.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18181"/>
              <a:buFont typeface="Cantarell"/>
              <a:buChar char="●"/>
            </a:pPr>
            <a:r>
              <a:rPr b="0" i="0" lang="es-419" sz="2200" u="none" cap="none" strike="noStrike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R se ha posicionado en importantes journals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Droid Sans"/>
              <a:buNone/>
            </a:pPr>
            <a:r>
              <a:rPr b="0" i="0" lang="es-419" sz="2200" u="none" cap="none" strike="noStrike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como</a:t>
            </a:r>
            <a:r>
              <a:rPr b="0" i="0" lang="es-419" sz="2200" u="none" cap="none" strike="noStrike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b="1" i="1" lang="es-419" sz="2200" u="none" cap="none" strike="noStrike">
                <a:solidFill>
                  <a:srgbClr val="134F5C"/>
                </a:solidFill>
                <a:latin typeface="Lobster"/>
                <a:ea typeface="Lobster"/>
                <a:cs typeface="Lobster"/>
                <a:sym typeface="Lobster"/>
              </a:rPr>
              <a:t>Nature</a:t>
            </a:r>
            <a:r>
              <a:rPr b="0" i="0" lang="es-419" sz="22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b="1" i="1" lang="es-419" sz="2200" u="none" cap="none" strike="noStrike">
                <a:solidFill>
                  <a:srgbClr val="BF9000"/>
                </a:solidFill>
                <a:latin typeface="Coming Soon"/>
                <a:ea typeface="Coming Soon"/>
                <a:cs typeface="Coming Soon"/>
                <a:sym typeface="Coming Soon"/>
              </a:rPr>
              <a:t>PlosOne</a:t>
            </a:r>
            <a:r>
              <a:rPr b="0" i="0" lang="es-419" sz="2200" u="none" cap="none" strike="noStrike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,</a:t>
            </a:r>
            <a:r>
              <a:rPr b="0" i="0" lang="es-419" sz="2200" u="none" cap="none" strike="noStrike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ocupando el 2016 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Droid Sans"/>
              <a:buNone/>
            </a:pPr>
            <a:r>
              <a:rPr b="0" i="0" lang="es-419" sz="2200" u="none" cap="none" strike="noStrike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</a:t>
            </a:r>
            <a:r>
              <a:rPr b="1" i="0" lang="es-419" sz="2200" u="none" cap="none" strike="noStrike">
                <a:solidFill>
                  <a:srgbClr val="351C75"/>
                </a:solidFill>
                <a:latin typeface="Droid Sans"/>
                <a:ea typeface="Droid Sans"/>
                <a:cs typeface="Droid Sans"/>
                <a:sym typeface="Droid Sans"/>
              </a:rPr>
              <a:t>1° lugar</a:t>
            </a:r>
            <a:r>
              <a:rPr b="0" i="0" lang="es-419" sz="2200" u="none" cap="none" strike="noStrike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en referencias en uso de librerias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Droid Sans"/>
              <a:buNone/>
            </a:pPr>
            <a:r>
              <a:rPr b="0" i="0" lang="es-419" sz="2200" u="none" cap="none" strike="noStrike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y graficos.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0625" y="1183274"/>
            <a:ext cx="1140675" cy="11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Shape 153"/>
          <p:cNvGrpSpPr/>
          <p:nvPr/>
        </p:nvGrpSpPr>
        <p:grpSpPr>
          <a:xfrm>
            <a:off x="5818475" y="3218899"/>
            <a:ext cx="3251249" cy="1864000"/>
            <a:chOff x="5818475" y="3218899"/>
            <a:chExt cx="3251249" cy="1864000"/>
          </a:xfrm>
        </p:grpSpPr>
        <p:pic>
          <p:nvPicPr>
            <p:cNvPr id="154" name="Shape 1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99500" y="3218899"/>
              <a:ext cx="1670224" cy="186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Shape 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18475" y="4175575"/>
              <a:ext cx="2104074" cy="907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EscudoUNALM02.gif" id="156" name="Shape 1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0" y="-51300"/>
            <a:ext cx="9144000" cy="585599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3624" y="-51300"/>
            <a:ext cx="560373" cy="58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80850" y="544400"/>
            <a:ext cx="5340600" cy="51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3000" u="none" cap="none" strike="noStrike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 en la Industria e Investigación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152398" y="984800"/>
            <a:ext cx="8221799" cy="4088560"/>
            <a:chOff x="152398" y="984800"/>
            <a:chExt cx="8221799" cy="4088560"/>
          </a:xfrm>
        </p:grpSpPr>
        <p:pic>
          <p:nvPicPr>
            <p:cNvPr id="165" name="Shape 1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2398" y="1192875"/>
              <a:ext cx="1457449" cy="1462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Shape 1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34722" y="1168600"/>
              <a:ext cx="1457449" cy="1392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Shape 1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749146" y="1168600"/>
              <a:ext cx="1457448" cy="13925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83100" y="3463487"/>
              <a:ext cx="1798123" cy="1609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Shape 1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7048" y="2928525"/>
              <a:ext cx="1457449" cy="1462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Shape 17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77825" y="984800"/>
              <a:ext cx="2780275" cy="135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Shape 17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577825" y="2470250"/>
              <a:ext cx="2780275" cy="923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Shape 17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61725" y="3660175"/>
              <a:ext cx="2812472" cy="1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Shape 17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904400" y="3463500"/>
              <a:ext cx="1225999" cy="1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7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909099" y="2627175"/>
              <a:ext cx="3221299" cy="727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